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379" r:id="rId3"/>
    <p:sldId id="408" r:id="rId4"/>
    <p:sldId id="409" r:id="rId5"/>
    <p:sldId id="410" r:id="rId6"/>
    <p:sldId id="258" r:id="rId7"/>
    <p:sldId id="257" r:id="rId8"/>
    <p:sldId id="263" r:id="rId9"/>
    <p:sldId id="264" r:id="rId10"/>
    <p:sldId id="380" r:id="rId11"/>
    <p:sldId id="386" r:id="rId12"/>
    <p:sldId id="395" r:id="rId13"/>
    <p:sldId id="382" r:id="rId14"/>
    <p:sldId id="411" r:id="rId15"/>
    <p:sldId id="387" r:id="rId16"/>
    <p:sldId id="383" r:id="rId17"/>
    <p:sldId id="385" r:id="rId18"/>
    <p:sldId id="388" r:id="rId19"/>
    <p:sldId id="384" r:id="rId20"/>
    <p:sldId id="389" r:id="rId21"/>
    <p:sldId id="390" r:id="rId22"/>
    <p:sldId id="392" r:id="rId23"/>
    <p:sldId id="393" r:id="rId24"/>
    <p:sldId id="401" r:id="rId25"/>
    <p:sldId id="402" r:id="rId26"/>
    <p:sldId id="404" r:id="rId27"/>
    <p:sldId id="405" r:id="rId28"/>
    <p:sldId id="406" r:id="rId29"/>
    <p:sldId id="403" r:id="rId30"/>
    <p:sldId id="407" r:id="rId31"/>
    <p:sldId id="400" r:id="rId32"/>
    <p:sldId id="394" r:id="rId33"/>
    <p:sldId id="396" r:id="rId34"/>
    <p:sldId id="397" r:id="rId35"/>
    <p:sldId id="398" r:id="rId36"/>
    <p:sldId id="399" r:id="rId37"/>
    <p:sldId id="261" r:id="rId38"/>
    <p:sldId id="329" r:id="rId39"/>
    <p:sldId id="259" r:id="rId4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316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78" roundtripDataSignature="AMtx7mh2+CB7AwAKHevBYi6hg66TyKQMEg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186062B-CF97-CD71-5A85-9B4FD42F42A3}" name="FERNANDO IGNACIO DIAZ SANCHEZ" initials="FIDS" userId="S::fidiaz@utp.edu.pe::ba36fe69-f35f-4358-9126-4b1eb463af6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CC3399"/>
    <a:srgbClr val="00A87C"/>
    <a:srgbClr val="00FF99"/>
    <a:srgbClr val="F2A36E"/>
    <a:srgbClr val="33FF99"/>
    <a:srgbClr val="00CC66"/>
    <a:srgbClr val="BA7609"/>
    <a:srgbClr val="FF00FF"/>
    <a:srgbClr val="00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5" autoAdjust="0"/>
    <p:restoredTop sz="93047" autoAdjust="0"/>
  </p:normalViewPr>
  <p:slideViewPr>
    <p:cSldViewPr snapToGrid="0">
      <p:cViewPr varScale="1">
        <p:scale>
          <a:sx n="106" d="100"/>
          <a:sy n="106" d="100"/>
        </p:scale>
        <p:origin x="786" y="102"/>
      </p:cViewPr>
      <p:guideLst>
        <p:guide orient="horz" pos="2160"/>
        <p:guide pos="431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83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78" Type="http://customschemas.google.com/relationships/presentationmetadata" Target="meta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924113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836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12405555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Respuesta: 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4198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Respuesta: 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778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Respuesta: C</a:t>
            </a:r>
          </a:p>
          <a:p>
            <a:r>
              <a:rPr lang="es-ES" dirty="0"/>
              <a:t>Aunque el arreglo se crea inicialmente con longitud 20, la estructura es reemplazada por otro arreglo inicializado con 6 elementos.</a:t>
            </a:r>
          </a:p>
        </p:txBody>
      </p:sp>
    </p:spTree>
    <p:extLst>
      <p:ext uri="{BB962C8B-B14F-4D97-AF65-F5344CB8AC3E}">
        <p14:creationId xmlns:p14="http://schemas.microsoft.com/office/powerpoint/2010/main" val="30063578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Respuesta: A</a:t>
            </a:r>
          </a:p>
          <a:p>
            <a:r>
              <a:rPr lang="es-ES" dirty="0"/>
              <a:t>Aquí el docente menciona brevemente el concepto de arreglos paralelos.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3526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7712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819eedc26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g7819eedc26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56568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482977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458667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1254419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17539815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Respuestas válidas:</a:t>
            </a:r>
          </a:p>
          <a:p>
            <a:r>
              <a:rPr lang="es-ES" dirty="0"/>
              <a:t>1. Un arreglo de tipo </a:t>
            </a:r>
            <a:r>
              <a:rPr lang="es-ES" dirty="0" err="1"/>
              <a:t>float</a:t>
            </a:r>
            <a:r>
              <a:rPr lang="es-ES" dirty="0"/>
              <a:t> o </a:t>
            </a:r>
            <a:r>
              <a:rPr lang="es-ES" dirty="0" err="1"/>
              <a:t>double</a:t>
            </a:r>
            <a:r>
              <a:rPr lang="es-ES" dirty="0"/>
              <a:t> de longitud 12.</a:t>
            </a:r>
          </a:p>
          <a:p>
            <a:r>
              <a:rPr lang="es-ES" dirty="0"/>
              <a:t>2. Un arreglo de tipo byte, short o </a:t>
            </a:r>
            <a:r>
              <a:rPr lang="es-ES" dirty="0" err="1"/>
              <a:t>int</a:t>
            </a:r>
            <a:r>
              <a:rPr lang="es-ES" dirty="0"/>
              <a:t> de longitud 10.</a:t>
            </a:r>
          </a:p>
          <a:p>
            <a:r>
              <a:rPr lang="es-ES" dirty="0"/>
              <a:t>3. Un arreglo de tipo </a:t>
            </a:r>
            <a:r>
              <a:rPr lang="es-ES" dirty="0" err="1"/>
              <a:t>int</a:t>
            </a:r>
            <a:r>
              <a:rPr lang="es-ES" dirty="0"/>
              <a:t> o </a:t>
            </a:r>
            <a:r>
              <a:rPr lang="es-ES" dirty="0" err="1"/>
              <a:t>long</a:t>
            </a:r>
            <a:r>
              <a:rPr lang="es-ES" dirty="0"/>
              <a:t> de longitud 57.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182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19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1">
                <a:latin typeface="Helvetica" pitchFamily="2" charset="0"/>
                <a:ea typeface="Helvetica" pitchFamily="2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ubTitle" idx="1"/>
          </p:nvPr>
        </p:nvSpPr>
        <p:spPr>
          <a:xfrm>
            <a:off x="1524000" y="3178688"/>
            <a:ext cx="9144000" cy="50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Helvetica" pitchFamily="2" charset="0"/>
                <a:ea typeface="Helvetica" pitchFamily="2" charset="0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F22F04-4BC9-41E2-B353-830397417302}"/>
              </a:ext>
            </a:extLst>
          </p:cNvPr>
          <p:cNvSpPr/>
          <p:nvPr userDrawn="1"/>
        </p:nvSpPr>
        <p:spPr>
          <a:xfrm>
            <a:off x="4058520" y="5231177"/>
            <a:ext cx="4063504" cy="936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pic>
        <p:nvPicPr>
          <p:cNvPr id="5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4E2C1613-F647-4454-932D-F9B6B9380A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555" y="5135036"/>
            <a:ext cx="4173573" cy="109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ntenido con título">
  <p:cSld name="3_Contenido con título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ontenido con título">
  <p:cSld name="4_Contenido con título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ontenido con título">
  <p:cSld name="5_Contenido con título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ontenido con título">
  <p:cSld name="6_Contenido con título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ontenido con título">
  <p:cSld name="7_Contenido con títul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Contenido con título">
  <p:cSld name="8_Contenido con títul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ontenido con título">
  <p:cSld name="9_Contenido con título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Contenido con título">
  <p:cSld name="10_Contenido con título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29555-3685-4E25-8B53-D766AA066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649" y="429863"/>
            <a:ext cx="10150151" cy="785528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D3052C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8F942-990C-4C84-A1C3-F5F0BCBF93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‹#›</a:t>
            </a:fld>
            <a:endParaRPr lang="es-PE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68538E7-9E81-474C-AD3B-32C2198C15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49" y="1436914"/>
            <a:ext cx="10150151" cy="4782911"/>
          </a:xfrm>
        </p:spPr>
        <p:txBody>
          <a:bodyPr/>
          <a:lstStyle>
            <a:lvl1pPr>
              <a:lnSpc>
                <a:spcPct val="100000"/>
              </a:lnSpc>
              <a:defRPr>
                <a:latin typeface="Helvetica" pitchFamily="2" charset="0"/>
              </a:defRPr>
            </a:lvl1pPr>
            <a:lvl2pPr>
              <a:lnSpc>
                <a:spcPct val="100000"/>
              </a:lnSpc>
              <a:defRPr>
                <a:latin typeface="Helvetica" pitchFamily="2" charset="0"/>
              </a:defRPr>
            </a:lvl2pPr>
            <a:lvl3pPr>
              <a:lnSpc>
                <a:spcPct val="100000"/>
              </a:lnSpc>
              <a:defRPr>
                <a:latin typeface="Helvetica" pitchFamily="2" charset="0"/>
              </a:defRPr>
            </a:lvl3pPr>
            <a:lvl4pPr>
              <a:lnSpc>
                <a:spcPct val="100000"/>
              </a:lnSpc>
              <a:defRPr>
                <a:latin typeface="Helvetica" pitchFamily="2" charset="0"/>
              </a:defRPr>
            </a:lvl4pPr>
            <a:lvl5pPr>
              <a:lnSpc>
                <a:spcPct val="100000"/>
              </a:lnSpc>
              <a:defRPr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2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322DE48A-2D4F-4873-8D66-AF7F3593CA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6428" y="136525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83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preserve="1" userDrawn="1">
  <p:cSld name="2_Solo el título"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240F2624-FBFA-46AE-9892-D42C673614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41009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35F4D67-4966-C21F-A09E-7658BEBF9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8217"/>
            <a:ext cx="10515600" cy="4959927"/>
          </a:xfrm>
        </p:spPr>
        <p:txBody>
          <a:bodyPr/>
          <a:lstStyle>
            <a:lvl1pPr algn="ctr">
              <a:defRPr b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667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67" y="0"/>
            <a:ext cx="121870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D22FCA6-0FCB-4C91-BEC5-A93A5D856507}"/>
              </a:ext>
            </a:extLst>
          </p:cNvPr>
          <p:cNvSpPr/>
          <p:nvPr userDrawn="1"/>
        </p:nvSpPr>
        <p:spPr>
          <a:xfrm>
            <a:off x="8713694" y="0"/>
            <a:ext cx="3478306" cy="1461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Google Shape;20;p9"/>
          <p:cNvSpPr txBox="1">
            <a:spLocks noGrp="1"/>
          </p:cNvSpPr>
          <p:nvPr>
            <p:ph type="body" idx="1"/>
          </p:nvPr>
        </p:nvSpPr>
        <p:spPr>
          <a:xfrm>
            <a:off x="831850" y="469339"/>
            <a:ext cx="10515600" cy="562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9"/>
          <p:cNvSpPr txBox="1"/>
          <p:nvPr/>
        </p:nvSpPr>
        <p:spPr>
          <a:xfrm>
            <a:off x="831850" y="6457444"/>
            <a:ext cx="105156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Datos/Observaciones</a:t>
            </a:r>
            <a:endParaRPr/>
          </a:p>
        </p:txBody>
      </p:sp>
      <p:pic>
        <p:nvPicPr>
          <p:cNvPr id="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1B93EADB-A85F-4945-BEEA-1073EED2962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22286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>
  <p:cSld name="Encabezado de secció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5ECD6E-A13D-41C4-A8AA-AC936BA167FF}"/>
              </a:ext>
            </a:extLst>
          </p:cNvPr>
          <p:cNvSpPr/>
          <p:nvPr userDrawn="1"/>
        </p:nvSpPr>
        <p:spPr>
          <a:xfrm>
            <a:off x="8713694" y="0"/>
            <a:ext cx="3478306" cy="1461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Google Shape;24;p10"/>
          <p:cNvSpPr txBox="1">
            <a:spLocks noGrp="1"/>
          </p:cNvSpPr>
          <p:nvPr>
            <p:ph type="body" idx="1"/>
          </p:nvPr>
        </p:nvSpPr>
        <p:spPr>
          <a:xfrm>
            <a:off x="831850" y="469339"/>
            <a:ext cx="10515600" cy="562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2"/>
          </p:nvPr>
        </p:nvSpPr>
        <p:spPr>
          <a:xfrm>
            <a:off x="831850" y="6382418"/>
            <a:ext cx="10515600" cy="274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E630A3B5-109D-4437-9425-DCBCCE7F66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22286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olo el título">
  <p:cSld name="1_Solo el título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39" y="0"/>
            <a:ext cx="1218072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>
  <p:cSld name="Contenido con título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ido con título">
  <p:cSld name="1_Contenido con título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ontenido con título">
  <p:cSld name="2_Contenido con título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5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D3052C"/>
          </a:solidFill>
          <a:latin typeface="Helvetica" pitchFamily="2" charset="0"/>
          <a:ea typeface="Helvetica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Helvetica" pitchFamily="2" charset="0"/>
          <a:ea typeface="Helvetica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876E9D0-D0F1-5B0E-7886-75A77C280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F66C8B-894E-49C8-97F0-0500C46A7D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361" y="1029710"/>
            <a:ext cx="7361383" cy="1936426"/>
          </a:xfrm>
        </p:spPr>
        <p:txBody>
          <a:bodyPr/>
          <a:lstStyle/>
          <a:p>
            <a:pPr algn="l"/>
            <a:r>
              <a:rPr lang="es-ES" dirty="0">
                <a:solidFill>
                  <a:schemeClr val="bg1"/>
                </a:solidFill>
              </a:rPr>
              <a:t>Taller de Programación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77311F-912E-F29A-7CC2-5367F66BE2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114"/>
          <a:stretch/>
        </p:blipFill>
        <p:spPr>
          <a:xfrm>
            <a:off x="653361" y="5419035"/>
            <a:ext cx="2528344" cy="8399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EBC89A-FF84-877C-D866-0A9D5D51CC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l="66576"/>
          <a:stretch/>
        </p:blipFill>
        <p:spPr>
          <a:xfrm>
            <a:off x="3208204" y="5419034"/>
            <a:ext cx="1282645" cy="8399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3B98E4C-CEFA-1581-AF50-FEF751C6337A}"/>
              </a:ext>
            </a:extLst>
          </p:cNvPr>
          <p:cNvSpPr/>
          <p:nvPr/>
        </p:nvSpPr>
        <p:spPr>
          <a:xfrm>
            <a:off x="803564" y="3186545"/>
            <a:ext cx="720435" cy="14778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110DC5-E042-6864-A9C7-29E21EDB9714}"/>
              </a:ext>
            </a:extLst>
          </p:cNvPr>
          <p:cNvSpPr txBox="1"/>
          <p:nvPr/>
        </p:nvSpPr>
        <p:spPr>
          <a:xfrm>
            <a:off x="-4618" y="6627169"/>
            <a:ext cx="773545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de: https://images.wallpapersden.com/image/download/cool-4k-pattern_bGduZWyUmZqaraWkpJRobWllrWdma2U.jpg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10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Teoría de Arreglos.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Conceptos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Tipos de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de una dimensión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65CD69B-F2C3-3271-5030-CECFF811249A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FBD336F-ED30-7D7B-AC96-CBA74C9D5252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6AE475-23F3-A68E-2F35-587F8F4C6088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7007E73-47BD-8BA0-B16E-ADA87CDC5C5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Creación, acceso y recorrido en Java.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B1E4469-0934-44E7-4922-C9A197BE3D61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0775AB1-B10A-FDAA-2BAD-FD77D94E5748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5F73F44-A86A-8B4E-5211-C6F0DEAC8700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9EC7F33-8243-438F-B281-A946881D5803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307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02BA2DD-BF6A-BCE5-AB1C-DC8E1BDCEAE2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DA3129C-A939-D992-8BEF-2099BD891D7E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042F31-FAE0-2709-F469-5E435656656E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3EC39C0-9D73-8B90-6071-2224C7A89BD8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Creación, acceso y recorrido en Java.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6C7F8D-2DE7-803F-B601-8AA84AD72D4A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3CA60B-24E4-2729-CD65-35A676CF6D8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24E1750-D913-FAC0-B0E7-9F5E277B3094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D2C691D-AA30-D4A8-8B5E-DD45E094DF05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11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Tipos de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de una dimensión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16584ACB-25F2-2A70-FAE0-27D1AC50F5B8}"/>
              </a:ext>
            </a:extLst>
          </p:cNvPr>
          <p:cNvSpPr/>
          <p:nvPr/>
        </p:nvSpPr>
        <p:spPr>
          <a:xfrm>
            <a:off x="2483651" y="683513"/>
            <a:ext cx="7722218" cy="559961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Teoría de Arreglos.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Conceptos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333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98E661C1-9ECE-56F8-8445-7222070712E2}"/>
              </a:ext>
            </a:extLst>
          </p:cNvPr>
          <p:cNvSpPr/>
          <p:nvPr/>
        </p:nvSpPr>
        <p:spPr>
          <a:xfrm>
            <a:off x="8446418" y="1215392"/>
            <a:ext cx="2502779" cy="1003462"/>
          </a:xfrm>
          <a:prstGeom prst="roundRect">
            <a:avLst>
              <a:gd name="adj" fmla="val 4882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66C3EF-5D84-4CA1-A49C-42748C91D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662C6-2911-4CF7-8D3C-003C85D6C4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12</a:t>
            </a:fld>
            <a:endParaRPr lang="es-PE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3F32973-D01E-1762-F7A9-248AC09487D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49" y="1436914"/>
            <a:ext cx="6932015" cy="4782911"/>
          </a:xfrm>
        </p:spPr>
        <p:txBody>
          <a:bodyPr>
            <a:normAutofit/>
          </a:bodyPr>
          <a:lstStyle/>
          <a:p>
            <a:r>
              <a:rPr lang="es-ES" b="1" dirty="0"/>
              <a:t>Una variable</a:t>
            </a:r>
            <a:r>
              <a:rPr lang="es-ES" dirty="0"/>
              <a:t> simple puede </a:t>
            </a:r>
            <a:r>
              <a:rPr lang="es-ES" b="1" dirty="0"/>
              <a:t>almacenar</a:t>
            </a:r>
            <a:r>
              <a:rPr lang="es-ES" dirty="0"/>
              <a:t> solo </a:t>
            </a:r>
            <a:r>
              <a:rPr lang="es-ES" b="1" dirty="0"/>
              <a:t>un valor</a:t>
            </a:r>
            <a:r>
              <a:rPr lang="es-ES" dirty="0"/>
              <a:t> a la vez.</a:t>
            </a:r>
          </a:p>
          <a:p>
            <a:r>
              <a:rPr lang="es-ES" dirty="0"/>
              <a:t>¿Y si necesito almacenar muchos valores? Crear una variable para cada valor puede resultar extremadamente difícil.</a:t>
            </a:r>
          </a:p>
          <a:p>
            <a:r>
              <a:rPr lang="es-ES" dirty="0"/>
              <a:t>Por eso, la mayoría de lenguajes incluyen </a:t>
            </a:r>
            <a:r>
              <a:rPr lang="es-ES" b="1" dirty="0"/>
              <a:t>estructuras de datos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770F16F-F121-84F9-5675-DD0B133A83B9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3821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rgbClr val="A36AAE"/>
                </a:solidFill>
              </a:rPr>
              <a:t>1. Teoría de Arreglos. Conceptos</a:t>
            </a:r>
            <a:endParaRPr lang="en-US" sz="2400" dirty="0">
              <a:solidFill>
                <a:srgbClr val="A36AAE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7096912-5644-E4AF-2BE2-8D201AEF0217}"/>
              </a:ext>
            </a:extLst>
          </p:cNvPr>
          <p:cNvSpPr txBox="1"/>
          <p:nvPr/>
        </p:nvSpPr>
        <p:spPr>
          <a:xfrm>
            <a:off x="8580526" y="1319994"/>
            <a:ext cx="1429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La edad de Ricardo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BAFE1D8-7AD6-FA53-D7A2-A4F5293B41A4}"/>
              </a:ext>
            </a:extLst>
          </p:cNvPr>
          <p:cNvSpPr txBox="1"/>
          <p:nvPr/>
        </p:nvSpPr>
        <p:spPr>
          <a:xfrm>
            <a:off x="10200670" y="1354588"/>
            <a:ext cx="536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28</a:t>
            </a: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97802C0-9C2D-DD78-23AE-86417F90BA23}"/>
              </a:ext>
            </a:extLst>
          </p:cNvPr>
          <p:cNvSpPr/>
          <p:nvPr/>
        </p:nvSpPr>
        <p:spPr>
          <a:xfrm>
            <a:off x="9889585" y="2781882"/>
            <a:ext cx="622169" cy="622169"/>
          </a:xfrm>
          <a:prstGeom prst="rect">
            <a:avLst/>
          </a:prstGeom>
          <a:solidFill>
            <a:srgbClr val="00A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28</a:t>
            </a:r>
            <a:endParaRPr 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3B1B688-0382-A923-0ABD-F24164C0B7E8}"/>
              </a:ext>
            </a:extLst>
          </p:cNvPr>
          <p:cNvSpPr txBox="1"/>
          <p:nvPr/>
        </p:nvSpPr>
        <p:spPr>
          <a:xfrm>
            <a:off x="9453391" y="2470997"/>
            <a:ext cx="1429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edadRicardo</a:t>
            </a:r>
            <a:endParaRPr lang="en-US" dirty="0">
              <a:solidFill>
                <a:schemeClr val="bg1">
                  <a:lumMod val="50000"/>
                </a:schemeClr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BC100B42-DAB5-4D96-F899-3472B733F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58093" y="3646641"/>
            <a:ext cx="3176244" cy="1870885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D51F44F4-8656-3BC9-B01A-9F99531C7567}"/>
              </a:ext>
            </a:extLst>
          </p:cNvPr>
          <p:cNvSpPr txBox="1"/>
          <p:nvPr/>
        </p:nvSpPr>
        <p:spPr>
          <a:xfrm>
            <a:off x="740614" y="6101451"/>
            <a:ext cx="69320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https://www.seekpng.com/png/detail/773-7734321_community-social-group-illustration-bunch-of-people-cartoon.png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https://static.vecteezy.com/system/resources/thumbnails/010/870/982/small/3d-character-illustration-of-casual-man-pointing-finger-aside-at-copy-space-recommending-something-with-left-hand-and-right-hand-with-ok-finger-free-png.png</a:t>
            </a: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E9D24373-2723-A60D-B345-1418EA21D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091394" y="618943"/>
            <a:ext cx="1905000" cy="1905000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A9FB332E-7EF4-F810-6732-AF6F5D8414A6}"/>
              </a:ext>
            </a:extLst>
          </p:cNvPr>
          <p:cNvSpPr txBox="1"/>
          <p:nvPr/>
        </p:nvSpPr>
        <p:spPr>
          <a:xfrm>
            <a:off x="8239027" y="5592726"/>
            <a:ext cx="3414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¿Cuántas variables para almacenar la edad de todas estas personas?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FFB98DE-B3D6-D533-5E38-ED31739D3B97}"/>
              </a:ext>
            </a:extLst>
          </p:cNvPr>
          <p:cNvSpPr txBox="1"/>
          <p:nvPr/>
        </p:nvSpPr>
        <p:spPr>
          <a:xfrm>
            <a:off x="8645422" y="2064402"/>
            <a:ext cx="2918381" cy="30777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s-ES" dirty="0" err="1">
                <a:solidFill>
                  <a:schemeClr val="bg1">
                    <a:lumMod val="8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edadRicardo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s-ES" dirty="0">
                <a:solidFill>
                  <a:srgbClr val="FF00FF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=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s-ES" dirty="0">
                <a:solidFill>
                  <a:schemeClr val="bg1">
                    <a:lumMod val="8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28;</a:t>
            </a:r>
            <a:endParaRPr lang="en-US" dirty="0">
              <a:solidFill>
                <a:schemeClr val="bg1">
                  <a:lumMod val="85000"/>
                </a:schemeClr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302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6C3EF-5D84-4CA1-A49C-42748C91D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un Arreglo?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662C6-2911-4CF7-8D3C-003C85D6C4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13</a:t>
            </a:fld>
            <a:endParaRPr lang="es-PE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3F32973-D01E-1762-F7A9-248AC09487D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49" y="1436915"/>
            <a:ext cx="6895419" cy="4822483"/>
          </a:xfrm>
        </p:spPr>
        <p:txBody>
          <a:bodyPr>
            <a:normAutofit/>
          </a:bodyPr>
          <a:lstStyle/>
          <a:p>
            <a:r>
              <a:rPr lang="es-ES" dirty="0"/>
              <a:t>Es una estructura </a:t>
            </a:r>
            <a:r>
              <a:rPr lang="es-ES" b="1" dirty="0">
                <a:solidFill>
                  <a:schemeClr val="accent2"/>
                </a:solidFill>
              </a:rPr>
              <a:t>lineal</a:t>
            </a:r>
            <a:r>
              <a:rPr lang="es-ES" dirty="0"/>
              <a:t> y </a:t>
            </a:r>
            <a:r>
              <a:rPr lang="es-ES" b="1" dirty="0">
                <a:solidFill>
                  <a:schemeClr val="accent2"/>
                </a:solidFill>
              </a:rPr>
              <a:t>estática</a:t>
            </a:r>
            <a:r>
              <a:rPr lang="es-ES" dirty="0"/>
              <a:t> (no permite agregar ni quitar elementos)</a:t>
            </a:r>
          </a:p>
          <a:p>
            <a:r>
              <a:rPr lang="es-ES" dirty="0"/>
              <a:t>Constituye una </a:t>
            </a:r>
            <a:r>
              <a:rPr lang="es-ES" b="1" dirty="0">
                <a:solidFill>
                  <a:schemeClr val="accent2"/>
                </a:solidFill>
              </a:rPr>
              <a:t>colección</a:t>
            </a:r>
            <a:r>
              <a:rPr lang="es-ES" dirty="0"/>
              <a:t> de </a:t>
            </a:r>
            <a:r>
              <a:rPr lang="es-ES" b="1" dirty="0">
                <a:solidFill>
                  <a:schemeClr val="accent2"/>
                </a:solidFill>
              </a:rPr>
              <a:t>variables</a:t>
            </a:r>
            <a:r>
              <a:rPr lang="es-ES" dirty="0"/>
              <a:t> referidas por un </a:t>
            </a:r>
            <a:r>
              <a:rPr lang="es-ES" b="1" dirty="0">
                <a:solidFill>
                  <a:schemeClr val="accent2"/>
                </a:solidFill>
              </a:rPr>
              <a:t>nombre</a:t>
            </a:r>
            <a:r>
              <a:rPr lang="es-ES" dirty="0">
                <a:solidFill>
                  <a:schemeClr val="accent2"/>
                </a:solidFill>
              </a:rPr>
              <a:t> </a:t>
            </a:r>
            <a:r>
              <a:rPr lang="es-ES" b="1" dirty="0">
                <a:solidFill>
                  <a:schemeClr val="accent2"/>
                </a:solidFill>
              </a:rPr>
              <a:t>común</a:t>
            </a:r>
            <a:r>
              <a:rPr lang="es-ES" dirty="0"/>
              <a:t>.</a:t>
            </a:r>
          </a:p>
          <a:p>
            <a:r>
              <a:rPr lang="es-ES" dirty="0"/>
              <a:t>Los elementos son almacenados en posiciones contiguas de memoria.</a:t>
            </a:r>
          </a:p>
          <a:p>
            <a:r>
              <a:rPr lang="es-ES" dirty="0"/>
              <a:t>Por esto, el acceso y manipulación de sus datos se realiza mediante </a:t>
            </a:r>
            <a:r>
              <a:rPr lang="es-ES" b="1" dirty="0">
                <a:solidFill>
                  <a:schemeClr val="accent2"/>
                </a:solidFill>
              </a:rPr>
              <a:t>índices</a:t>
            </a:r>
            <a:r>
              <a:rPr lang="es-ES" dirty="0"/>
              <a:t>.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770F16F-F121-84F9-5675-DD0B133A83B9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3821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rgbClr val="A36AAE"/>
                </a:solidFill>
              </a:rPr>
              <a:t>1. Teoría de Arreglos. Conceptos</a:t>
            </a:r>
            <a:endParaRPr lang="en-US" sz="2400" dirty="0">
              <a:solidFill>
                <a:srgbClr val="A36AAE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D02B833-9AE3-1B35-8D72-7F83821CAC09}"/>
              </a:ext>
            </a:extLst>
          </p:cNvPr>
          <p:cNvGrpSpPr/>
          <p:nvPr/>
        </p:nvGrpSpPr>
        <p:grpSpPr>
          <a:xfrm>
            <a:off x="8317185" y="1272161"/>
            <a:ext cx="3394299" cy="4696294"/>
            <a:chOff x="8459591" y="1186403"/>
            <a:chExt cx="3394299" cy="469629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C797208-0AE4-CAF4-5AA9-0A64AB9CFC87}"/>
                </a:ext>
              </a:extLst>
            </p:cNvPr>
            <p:cNvSpPr/>
            <p:nvPr/>
          </p:nvSpPr>
          <p:spPr>
            <a:xfrm>
              <a:off x="8573434" y="2521420"/>
              <a:ext cx="386498" cy="386498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BAEB60D-FF4B-1BDC-50DF-9E9A9D242772}"/>
                </a:ext>
              </a:extLst>
            </p:cNvPr>
            <p:cNvSpPr/>
            <p:nvPr/>
          </p:nvSpPr>
          <p:spPr>
            <a:xfrm>
              <a:off x="9157651" y="2123561"/>
              <a:ext cx="386498" cy="386498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9AACB77-FCAD-5EA7-109A-3663E3A76B27}"/>
                </a:ext>
              </a:extLst>
            </p:cNvPr>
            <p:cNvSpPr/>
            <p:nvPr/>
          </p:nvSpPr>
          <p:spPr>
            <a:xfrm>
              <a:off x="9666699" y="2492975"/>
              <a:ext cx="386498" cy="386498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E73684-F408-5D08-8B1E-25F461CAC4B5}"/>
                </a:ext>
              </a:extLst>
            </p:cNvPr>
            <p:cNvSpPr/>
            <p:nvPr/>
          </p:nvSpPr>
          <p:spPr>
            <a:xfrm>
              <a:off x="10175747" y="2269078"/>
              <a:ext cx="386498" cy="386498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0A19830-193C-0BCA-8B7C-A2FBB250C7FB}"/>
                </a:ext>
              </a:extLst>
            </p:cNvPr>
            <p:cNvSpPr/>
            <p:nvPr/>
          </p:nvSpPr>
          <p:spPr>
            <a:xfrm>
              <a:off x="10759964" y="2674221"/>
              <a:ext cx="386498" cy="386498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DBE1E65-3DC6-1946-0FE9-2CDBEE280F24}"/>
                </a:ext>
              </a:extLst>
            </p:cNvPr>
            <p:cNvSpPr/>
            <p:nvPr/>
          </p:nvSpPr>
          <p:spPr>
            <a:xfrm>
              <a:off x="11344181" y="2848663"/>
              <a:ext cx="386498" cy="386498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A4477EE-F8D0-7BE0-2F5D-32E9D1A5FBC0}"/>
                </a:ext>
              </a:extLst>
            </p:cNvPr>
            <p:cNvGrpSpPr/>
            <p:nvPr/>
          </p:nvGrpSpPr>
          <p:grpSpPr>
            <a:xfrm>
              <a:off x="9001620" y="4449348"/>
              <a:ext cx="2290716" cy="386498"/>
              <a:chOff x="9001620" y="4449348"/>
              <a:chExt cx="2290716" cy="386498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13107E6B-907B-7C63-A3C8-98F4AF5FD415}"/>
                  </a:ext>
                </a:extLst>
              </p:cNvPr>
              <p:cNvSpPr/>
              <p:nvPr/>
            </p:nvSpPr>
            <p:spPr>
              <a:xfrm>
                <a:off x="9001620" y="4449348"/>
                <a:ext cx="386498" cy="38649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6123CA5-0523-9B04-E388-C11CBF89452B}"/>
                  </a:ext>
                </a:extLst>
              </p:cNvPr>
              <p:cNvSpPr/>
              <p:nvPr/>
            </p:nvSpPr>
            <p:spPr>
              <a:xfrm>
                <a:off x="9382464" y="4449348"/>
                <a:ext cx="386498" cy="38649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C431AC5A-6BA3-7404-B0E6-7C0CF9762F0B}"/>
                  </a:ext>
                </a:extLst>
              </p:cNvPr>
              <p:cNvSpPr/>
              <p:nvPr/>
            </p:nvSpPr>
            <p:spPr>
              <a:xfrm>
                <a:off x="9763308" y="4449348"/>
                <a:ext cx="386498" cy="38649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98A324C1-9F29-A58B-FE05-CFFDD441ED3C}"/>
                  </a:ext>
                </a:extLst>
              </p:cNvPr>
              <p:cNvSpPr/>
              <p:nvPr/>
            </p:nvSpPr>
            <p:spPr>
              <a:xfrm>
                <a:off x="10144152" y="4449348"/>
                <a:ext cx="386498" cy="38649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E10B791-1398-041B-DD07-552C31E95111}"/>
                  </a:ext>
                </a:extLst>
              </p:cNvPr>
              <p:cNvSpPr/>
              <p:nvPr/>
            </p:nvSpPr>
            <p:spPr>
              <a:xfrm>
                <a:off x="10524996" y="4449348"/>
                <a:ext cx="386498" cy="38649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9216AF16-063B-C775-9728-51995F967119}"/>
                  </a:ext>
                </a:extLst>
              </p:cNvPr>
              <p:cNvSpPr/>
              <p:nvPr/>
            </p:nvSpPr>
            <p:spPr>
              <a:xfrm>
                <a:off x="10905838" y="4449348"/>
                <a:ext cx="386498" cy="38649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3125514-5531-CC46-539C-D8ABF5EFBD75}"/>
                </a:ext>
              </a:extLst>
            </p:cNvPr>
            <p:cNvCxnSpPr>
              <a:cxnSpLocks/>
            </p:cNvCxnSpPr>
            <p:nvPr/>
          </p:nvCxnSpPr>
          <p:spPr>
            <a:xfrm>
              <a:off x="8766683" y="3068176"/>
              <a:ext cx="390968" cy="1224787"/>
            </a:xfrm>
            <a:prstGeom prst="straightConnector1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9984286-896E-1FD2-CF9A-63BB90BCFBFB}"/>
                </a:ext>
              </a:extLst>
            </p:cNvPr>
            <p:cNvCxnSpPr>
              <a:cxnSpLocks/>
            </p:cNvCxnSpPr>
            <p:nvPr/>
          </p:nvCxnSpPr>
          <p:spPr>
            <a:xfrm>
              <a:off x="9348668" y="2692868"/>
              <a:ext cx="195481" cy="1612387"/>
            </a:xfrm>
            <a:prstGeom prst="straightConnector1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54C902F-0541-BD27-F54E-B63CB422C7D0}"/>
                </a:ext>
              </a:extLst>
            </p:cNvPr>
            <p:cNvCxnSpPr>
              <a:cxnSpLocks/>
            </p:cNvCxnSpPr>
            <p:nvPr/>
          </p:nvCxnSpPr>
          <p:spPr>
            <a:xfrm>
              <a:off x="9913314" y="3007755"/>
              <a:ext cx="25949" cy="1297500"/>
            </a:xfrm>
            <a:prstGeom prst="straightConnector1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8B54BAD-1164-6F89-C1AD-C1735A08B8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08428" y="2776879"/>
              <a:ext cx="47843" cy="1516084"/>
            </a:xfrm>
            <a:prstGeom prst="straightConnector1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63B36BA9-0E8F-38BE-944B-53BF2E4AA98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10351" y="3210676"/>
              <a:ext cx="216822" cy="1082287"/>
            </a:xfrm>
            <a:prstGeom prst="straightConnector1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80D19D74-13FB-C75D-CF5B-8019F09BD2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146462" y="3322078"/>
              <a:ext cx="386498" cy="983177"/>
            </a:xfrm>
            <a:prstGeom prst="straightConnector1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FFBBE6B-2B4A-2951-C9D8-9113FBC8BD9A}"/>
                </a:ext>
              </a:extLst>
            </p:cNvPr>
            <p:cNvSpPr txBox="1"/>
            <p:nvPr/>
          </p:nvSpPr>
          <p:spPr>
            <a:xfrm>
              <a:off x="8459591" y="2109303"/>
              <a:ext cx="6094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200" dirty="0"/>
                <a:t>edad1</a:t>
              </a:r>
              <a:endParaRPr lang="en-US" sz="1200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6B8AA1AE-C5E6-6BEF-1B91-F1E1093BD21D}"/>
                </a:ext>
              </a:extLst>
            </p:cNvPr>
            <p:cNvSpPr txBox="1"/>
            <p:nvPr/>
          </p:nvSpPr>
          <p:spPr>
            <a:xfrm>
              <a:off x="9066355" y="1714517"/>
              <a:ext cx="6094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200" dirty="0"/>
                <a:t>edad2</a:t>
              </a:r>
              <a:endParaRPr lang="en-US" sz="12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B33DCA2-05C2-F041-20D1-282F15116717}"/>
                </a:ext>
              </a:extLst>
            </p:cNvPr>
            <p:cNvSpPr txBox="1"/>
            <p:nvPr/>
          </p:nvSpPr>
          <p:spPr>
            <a:xfrm>
              <a:off x="9555218" y="2092454"/>
              <a:ext cx="6094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200" dirty="0"/>
                <a:t>edad3</a:t>
              </a:r>
              <a:endParaRPr lang="en-US" sz="1200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31F192F-9AA2-F7E0-3DD0-CF1B476C00B2}"/>
                </a:ext>
              </a:extLst>
            </p:cNvPr>
            <p:cNvSpPr txBox="1"/>
            <p:nvPr/>
          </p:nvSpPr>
          <p:spPr>
            <a:xfrm>
              <a:off x="10064266" y="1866285"/>
              <a:ext cx="6094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200" dirty="0"/>
                <a:t>edad4</a:t>
              </a:r>
              <a:endParaRPr lang="en-US" sz="12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55BBF83-9D1E-9CBB-4F55-61DE31A686BC}"/>
                </a:ext>
              </a:extLst>
            </p:cNvPr>
            <p:cNvSpPr txBox="1"/>
            <p:nvPr/>
          </p:nvSpPr>
          <p:spPr>
            <a:xfrm>
              <a:off x="10622443" y="2263191"/>
              <a:ext cx="6094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200" dirty="0"/>
                <a:t>edad5</a:t>
              </a:r>
              <a:endParaRPr lang="en-US" sz="1200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5DD44AD-9D2A-5C72-AA54-11AA0EE78605}"/>
                </a:ext>
              </a:extLst>
            </p:cNvPr>
            <p:cNvSpPr txBox="1"/>
            <p:nvPr/>
          </p:nvSpPr>
          <p:spPr>
            <a:xfrm>
              <a:off x="11244428" y="2452767"/>
              <a:ext cx="6094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200" dirty="0"/>
                <a:t>edad6</a:t>
              </a:r>
              <a:endParaRPr lang="en-US" sz="1200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C1D45D2-31FC-22DF-DC99-88D5FABB350F}"/>
                </a:ext>
              </a:extLst>
            </p:cNvPr>
            <p:cNvSpPr txBox="1"/>
            <p:nvPr/>
          </p:nvSpPr>
          <p:spPr>
            <a:xfrm>
              <a:off x="9038967" y="4928590"/>
              <a:ext cx="222208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dirty="0"/>
                <a:t>0     1      2      3      4      5</a:t>
              </a:r>
            </a:p>
            <a:p>
              <a:pPr algn="ctr"/>
              <a:r>
                <a:rPr lang="es-ES" dirty="0"/>
                <a:t>Edades</a:t>
              </a:r>
              <a:br>
                <a:rPr lang="es-ES" dirty="0"/>
              </a:br>
              <a:br>
                <a:rPr lang="es-ES" dirty="0"/>
              </a:br>
              <a:r>
                <a:rPr lang="es-ES" dirty="0"/>
                <a:t>(Arreglo)</a:t>
              </a:r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03F30C-D630-BF85-51A4-99438861E4D7}"/>
                </a:ext>
              </a:extLst>
            </p:cNvPr>
            <p:cNvSpPr txBox="1"/>
            <p:nvPr/>
          </p:nvSpPr>
          <p:spPr>
            <a:xfrm>
              <a:off x="9002036" y="1186403"/>
              <a:ext cx="23134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dirty="0"/>
                <a:t>(Variables independientes)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15349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6B3DA-1372-26A8-3F4E-87BCD8C82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Características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44DC79-373F-89CD-0FCC-167264C10E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14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4FC5D9-0576-A281-49A8-C00F4BD6DC8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Es un conjunto </a:t>
            </a:r>
            <a:r>
              <a:rPr lang="es-ES" b="1" dirty="0">
                <a:solidFill>
                  <a:schemeClr val="accent2"/>
                </a:solidFill>
              </a:rPr>
              <a:t>finito</a:t>
            </a:r>
            <a:r>
              <a:rPr lang="es-ES" dirty="0"/>
              <a:t> y </a:t>
            </a:r>
            <a:r>
              <a:rPr lang="es-ES" b="1" dirty="0">
                <a:solidFill>
                  <a:schemeClr val="accent2"/>
                </a:solidFill>
              </a:rPr>
              <a:t>ordenado</a:t>
            </a:r>
            <a:r>
              <a:rPr lang="es-ES" dirty="0"/>
              <a:t> de elementos </a:t>
            </a:r>
            <a:r>
              <a:rPr lang="es-ES" b="1" dirty="0">
                <a:solidFill>
                  <a:schemeClr val="accent2"/>
                </a:solidFill>
              </a:rPr>
              <a:t>homogéneos</a:t>
            </a:r>
            <a:r>
              <a:rPr lang="es-ES" dirty="0"/>
              <a:t>.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1CA572-2245-57DB-6C3F-D939E99C8D83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3821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rgbClr val="A36AAE"/>
                </a:solidFill>
              </a:rPr>
              <a:t>1. Teoría de Arreglos. Conceptos</a:t>
            </a:r>
            <a:endParaRPr lang="en-US" sz="2400" dirty="0">
              <a:solidFill>
                <a:srgbClr val="A36AAE"/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2B746E0-1D44-ED7C-F8A2-F69BF1082D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208865"/>
              </p:ext>
            </p:extLst>
          </p:nvPr>
        </p:nvGraphicFramePr>
        <p:xfrm>
          <a:off x="2617247" y="3249910"/>
          <a:ext cx="2142690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57115">
                  <a:extLst>
                    <a:ext uri="{9D8B030D-6E8A-4147-A177-3AD203B41FA5}">
                      <a16:colId xmlns:a16="http://schemas.microsoft.com/office/drawing/2014/main" val="1169609677"/>
                    </a:ext>
                  </a:extLst>
                </a:gridCol>
                <a:gridCol w="357115">
                  <a:extLst>
                    <a:ext uri="{9D8B030D-6E8A-4147-A177-3AD203B41FA5}">
                      <a16:colId xmlns:a16="http://schemas.microsoft.com/office/drawing/2014/main" val="3717209711"/>
                    </a:ext>
                  </a:extLst>
                </a:gridCol>
                <a:gridCol w="357115">
                  <a:extLst>
                    <a:ext uri="{9D8B030D-6E8A-4147-A177-3AD203B41FA5}">
                      <a16:colId xmlns:a16="http://schemas.microsoft.com/office/drawing/2014/main" val="1289169935"/>
                    </a:ext>
                  </a:extLst>
                </a:gridCol>
                <a:gridCol w="357115">
                  <a:extLst>
                    <a:ext uri="{9D8B030D-6E8A-4147-A177-3AD203B41FA5}">
                      <a16:colId xmlns:a16="http://schemas.microsoft.com/office/drawing/2014/main" val="1790353380"/>
                    </a:ext>
                  </a:extLst>
                </a:gridCol>
                <a:gridCol w="357115">
                  <a:extLst>
                    <a:ext uri="{9D8B030D-6E8A-4147-A177-3AD203B41FA5}">
                      <a16:colId xmlns:a16="http://schemas.microsoft.com/office/drawing/2014/main" val="1757140233"/>
                    </a:ext>
                  </a:extLst>
                </a:gridCol>
                <a:gridCol w="357115">
                  <a:extLst>
                    <a:ext uri="{9D8B030D-6E8A-4147-A177-3AD203B41FA5}">
                      <a16:colId xmlns:a16="http://schemas.microsoft.com/office/drawing/2014/main" val="8115480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F</a:t>
                      </a:r>
                      <a:endParaRPr lang="en-US" sz="18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I</a:t>
                      </a:r>
                      <a:endParaRPr lang="en-US" sz="18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N</a:t>
                      </a:r>
                      <a:endParaRPr lang="en-US" sz="18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I</a:t>
                      </a:r>
                      <a:endParaRPr lang="en-US" sz="18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T</a:t>
                      </a:r>
                      <a:endParaRPr lang="en-US" sz="18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O</a:t>
                      </a:r>
                      <a:endParaRPr lang="en-US" sz="18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981918"/>
                  </a:ext>
                </a:extLst>
              </a:tr>
            </a:tbl>
          </a:graphicData>
        </a:graphic>
      </p:graphicFrame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06745C94-8BC8-0B32-04D3-6EA300C71B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477163"/>
              </p:ext>
            </p:extLst>
          </p:nvPr>
        </p:nvGraphicFramePr>
        <p:xfrm>
          <a:off x="1978873" y="4302383"/>
          <a:ext cx="2781064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47633">
                  <a:extLst>
                    <a:ext uri="{9D8B030D-6E8A-4147-A177-3AD203B41FA5}">
                      <a16:colId xmlns:a16="http://schemas.microsoft.com/office/drawing/2014/main" val="1169609677"/>
                    </a:ext>
                  </a:extLst>
                </a:gridCol>
                <a:gridCol w="347633">
                  <a:extLst>
                    <a:ext uri="{9D8B030D-6E8A-4147-A177-3AD203B41FA5}">
                      <a16:colId xmlns:a16="http://schemas.microsoft.com/office/drawing/2014/main" val="3717209711"/>
                    </a:ext>
                  </a:extLst>
                </a:gridCol>
                <a:gridCol w="347633">
                  <a:extLst>
                    <a:ext uri="{9D8B030D-6E8A-4147-A177-3AD203B41FA5}">
                      <a16:colId xmlns:a16="http://schemas.microsoft.com/office/drawing/2014/main" val="1289169935"/>
                    </a:ext>
                  </a:extLst>
                </a:gridCol>
                <a:gridCol w="347633">
                  <a:extLst>
                    <a:ext uri="{9D8B030D-6E8A-4147-A177-3AD203B41FA5}">
                      <a16:colId xmlns:a16="http://schemas.microsoft.com/office/drawing/2014/main" val="1790353380"/>
                    </a:ext>
                  </a:extLst>
                </a:gridCol>
                <a:gridCol w="347633">
                  <a:extLst>
                    <a:ext uri="{9D8B030D-6E8A-4147-A177-3AD203B41FA5}">
                      <a16:colId xmlns:a16="http://schemas.microsoft.com/office/drawing/2014/main" val="1757140233"/>
                    </a:ext>
                  </a:extLst>
                </a:gridCol>
                <a:gridCol w="347633">
                  <a:extLst>
                    <a:ext uri="{9D8B030D-6E8A-4147-A177-3AD203B41FA5}">
                      <a16:colId xmlns:a16="http://schemas.microsoft.com/office/drawing/2014/main" val="811548042"/>
                    </a:ext>
                  </a:extLst>
                </a:gridCol>
                <a:gridCol w="347633">
                  <a:extLst>
                    <a:ext uri="{9D8B030D-6E8A-4147-A177-3AD203B41FA5}">
                      <a16:colId xmlns:a16="http://schemas.microsoft.com/office/drawing/2014/main" val="1898648873"/>
                    </a:ext>
                  </a:extLst>
                </a:gridCol>
                <a:gridCol w="347633">
                  <a:extLst>
                    <a:ext uri="{9D8B030D-6E8A-4147-A177-3AD203B41FA5}">
                      <a16:colId xmlns:a16="http://schemas.microsoft.com/office/drawing/2014/main" val="32521076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O</a:t>
                      </a:r>
                      <a:endParaRPr lang="en-US" sz="18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A3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R</a:t>
                      </a:r>
                      <a:endParaRPr lang="en-US" sz="18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A3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D</a:t>
                      </a:r>
                      <a:endParaRPr lang="en-US" sz="18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A3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E</a:t>
                      </a:r>
                      <a:endParaRPr lang="en-US" sz="18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A3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N</a:t>
                      </a:r>
                      <a:endParaRPr lang="en-US" sz="18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A3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A</a:t>
                      </a:r>
                      <a:endParaRPr lang="en-US" sz="18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A3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D</a:t>
                      </a:r>
                      <a:endParaRPr lang="en-US" sz="18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A3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O</a:t>
                      </a:r>
                      <a:endParaRPr lang="en-US" sz="18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A36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981918"/>
                  </a:ext>
                </a:extLst>
              </a:tr>
            </a:tbl>
          </a:graphicData>
        </a:graphic>
      </p:graphicFrame>
      <p:graphicFrame>
        <p:nvGraphicFramePr>
          <p:cNvPr id="13" name="Table 6">
            <a:extLst>
              <a:ext uri="{FF2B5EF4-FFF2-40B4-BE49-F238E27FC236}">
                <a16:creationId xmlns:a16="http://schemas.microsoft.com/office/drawing/2014/main" id="{D0621FE4-115A-1B25-58E7-08602DEDDE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1489267"/>
              </p:ext>
            </p:extLst>
          </p:nvPr>
        </p:nvGraphicFramePr>
        <p:xfrm>
          <a:off x="1637234" y="5354856"/>
          <a:ext cx="3122703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46967">
                  <a:extLst>
                    <a:ext uri="{9D8B030D-6E8A-4147-A177-3AD203B41FA5}">
                      <a16:colId xmlns:a16="http://schemas.microsoft.com/office/drawing/2014/main" val="1169609677"/>
                    </a:ext>
                  </a:extLst>
                </a:gridCol>
                <a:gridCol w="346967">
                  <a:extLst>
                    <a:ext uri="{9D8B030D-6E8A-4147-A177-3AD203B41FA5}">
                      <a16:colId xmlns:a16="http://schemas.microsoft.com/office/drawing/2014/main" val="3717209711"/>
                    </a:ext>
                  </a:extLst>
                </a:gridCol>
                <a:gridCol w="346967">
                  <a:extLst>
                    <a:ext uri="{9D8B030D-6E8A-4147-A177-3AD203B41FA5}">
                      <a16:colId xmlns:a16="http://schemas.microsoft.com/office/drawing/2014/main" val="1289169935"/>
                    </a:ext>
                  </a:extLst>
                </a:gridCol>
                <a:gridCol w="346967">
                  <a:extLst>
                    <a:ext uri="{9D8B030D-6E8A-4147-A177-3AD203B41FA5}">
                      <a16:colId xmlns:a16="http://schemas.microsoft.com/office/drawing/2014/main" val="1790353380"/>
                    </a:ext>
                  </a:extLst>
                </a:gridCol>
                <a:gridCol w="346967">
                  <a:extLst>
                    <a:ext uri="{9D8B030D-6E8A-4147-A177-3AD203B41FA5}">
                      <a16:colId xmlns:a16="http://schemas.microsoft.com/office/drawing/2014/main" val="1757140233"/>
                    </a:ext>
                  </a:extLst>
                </a:gridCol>
                <a:gridCol w="346967">
                  <a:extLst>
                    <a:ext uri="{9D8B030D-6E8A-4147-A177-3AD203B41FA5}">
                      <a16:colId xmlns:a16="http://schemas.microsoft.com/office/drawing/2014/main" val="811548042"/>
                    </a:ext>
                  </a:extLst>
                </a:gridCol>
                <a:gridCol w="346967">
                  <a:extLst>
                    <a:ext uri="{9D8B030D-6E8A-4147-A177-3AD203B41FA5}">
                      <a16:colId xmlns:a16="http://schemas.microsoft.com/office/drawing/2014/main" val="1898648873"/>
                    </a:ext>
                  </a:extLst>
                </a:gridCol>
                <a:gridCol w="346967">
                  <a:extLst>
                    <a:ext uri="{9D8B030D-6E8A-4147-A177-3AD203B41FA5}">
                      <a16:colId xmlns:a16="http://schemas.microsoft.com/office/drawing/2014/main" val="3252107630"/>
                    </a:ext>
                  </a:extLst>
                </a:gridCol>
                <a:gridCol w="346967">
                  <a:extLst>
                    <a:ext uri="{9D8B030D-6E8A-4147-A177-3AD203B41FA5}">
                      <a16:colId xmlns:a16="http://schemas.microsoft.com/office/drawing/2014/main" val="2717091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H</a:t>
                      </a:r>
                      <a:endParaRPr lang="en-US" sz="1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O</a:t>
                      </a:r>
                      <a:endParaRPr lang="en-US" sz="1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M</a:t>
                      </a:r>
                      <a:endParaRPr lang="en-US" sz="1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O</a:t>
                      </a:r>
                      <a:endParaRPr lang="en-US" sz="1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G</a:t>
                      </a:r>
                      <a:endParaRPr lang="en-US" sz="1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É</a:t>
                      </a:r>
                      <a:endParaRPr lang="en-US" sz="1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N</a:t>
                      </a:r>
                      <a:endParaRPr lang="en-US" sz="1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E</a:t>
                      </a:r>
                      <a:endParaRPr lang="en-US" sz="1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O</a:t>
                      </a:r>
                      <a:endParaRPr lang="en-US" sz="1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981918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11105311-2454-B6BA-8B53-C161FA4066C0}"/>
              </a:ext>
            </a:extLst>
          </p:cNvPr>
          <p:cNvSpPr/>
          <p:nvPr/>
        </p:nvSpPr>
        <p:spPr>
          <a:xfrm>
            <a:off x="5140906" y="3018799"/>
            <a:ext cx="5952474" cy="849822"/>
          </a:xfrm>
          <a:prstGeom prst="rect">
            <a:avLst/>
          </a:prstGeom>
          <a:solidFill>
            <a:srgbClr val="92D050"/>
          </a:solidFill>
          <a:ln w="127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800" dirty="0"/>
              <a:t>Siempre será necesario especificar el número de elementos que tiene el arreglo.</a:t>
            </a:r>
            <a:endParaRPr lang="en-US" sz="1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0D5838-B00C-3B27-0B50-475523444AC2}"/>
              </a:ext>
            </a:extLst>
          </p:cNvPr>
          <p:cNvSpPr/>
          <p:nvPr/>
        </p:nvSpPr>
        <p:spPr>
          <a:xfrm>
            <a:off x="5140906" y="4071272"/>
            <a:ext cx="5952474" cy="849822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800" dirty="0"/>
              <a:t>Es posible identificar el primero, segundo, …, </a:t>
            </a:r>
            <a:br>
              <a:rPr lang="es-ES" sz="1800" dirty="0"/>
            </a:br>
            <a:r>
              <a:rPr lang="es-ES" sz="1800" dirty="0"/>
              <a:t>n-ésimo elemento del arreglo.</a:t>
            </a:r>
            <a:endParaRPr lang="en-US" sz="1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2269662-FCCE-6F7A-82CD-D2111D17120B}"/>
              </a:ext>
            </a:extLst>
          </p:cNvPr>
          <p:cNvSpPr/>
          <p:nvPr/>
        </p:nvSpPr>
        <p:spPr>
          <a:xfrm>
            <a:off x="5140906" y="5123744"/>
            <a:ext cx="5952474" cy="849822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800" dirty="0"/>
              <a:t>Todos los elementos </a:t>
            </a:r>
            <a:br>
              <a:rPr lang="es-ES" sz="1800" dirty="0"/>
            </a:br>
            <a:r>
              <a:rPr lang="es-ES" sz="1800" dirty="0"/>
              <a:t>son del mismo tipo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5217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EB61421-9FAD-3BA4-F659-626734362468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CF3CA4-F1C1-DD6F-D449-67EF029FD057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3049701-5686-EC5D-EE2C-1BC7EDF28B4C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DC12666-FB3B-A2AC-DFD2-5201C36D3243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Creación, acceso y recorrido en Java.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2DA811-5478-F650-7A09-73409FD4FB19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6EF9C23-58F6-8613-665F-8BBF43CC0E60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5F7FAB8-8F3C-86D6-AAB5-E127CC705C90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802B5E-DE5A-63EA-D6CC-998B12D99C09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15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de una dimensión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Teoría de Arreglos.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Conceptos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16584ACB-25F2-2A70-FAE0-27D1AC50F5B8}"/>
              </a:ext>
            </a:extLst>
          </p:cNvPr>
          <p:cNvSpPr/>
          <p:nvPr/>
        </p:nvSpPr>
        <p:spPr>
          <a:xfrm>
            <a:off x="2483651" y="683513"/>
            <a:ext cx="7722218" cy="559961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Tipos de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769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7B265-6B2E-E79A-3969-E155FB387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tipos de arreglos existen?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DE508C-CBC1-F752-03E5-EBA6A1BD20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16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F16767-74F2-2859-4FE9-2CF6EDD987F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Los tipos de arreglos se definen por sus dimensiones: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7357C49-04BF-8CC8-AC7F-B65337E2B293}"/>
              </a:ext>
            </a:extLst>
          </p:cNvPr>
          <p:cNvGrpSpPr/>
          <p:nvPr/>
        </p:nvGrpSpPr>
        <p:grpSpPr>
          <a:xfrm>
            <a:off x="1528838" y="2914329"/>
            <a:ext cx="1604353" cy="2112474"/>
            <a:chOff x="8356067" y="0"/>
            <a:chExt cx="1604353" cy="211247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9B57AA7-BE0A-1A2E-7AE6-CBD5A90C1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5835" r="74699"/>
            <a:stretch/>
          </p:blipFill>
          <p:spPr>
            <a:xfrm flipV="1">
              <a:off x="8356067" y="0"/>
              <a:ext cx="1560931" cy="179580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B3C9377-5DB9-A465-AE4B-F64113130D7B}"/>
                </a:ext>
              </a:extLst>
            </p:cNvPr>
            <p:cNvSpPr txBox="1"/>
            <p:nvPr/>
          </p:nvSpPr>
          <p:spPr>
            <a:xfrm>
              <a:off x="8384348" y="1804697"/>
              <a:ext cx="15760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FF0000"/>
                  </a:solidFill>
                </a:rPr>
                <a:t>1   2    3   4   5   6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DE28C0F-5A6B-C849-CE92-E0A748165E1C}"/>
              </a:ext>
            </a:extLst>
          </p:cNvPr>
          <p:cNvSpPr txBox="1"/>
          <p:nvPr/>
        </p:nvSpPr>
        <p:spPr>
          <a:xfrm>
            <a:off x="737648" y="6163263"/>
            <a:ext cx="100654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https://ph-test-11.slatic.net/p/585933f985114f6e66785f61a80cb195.jpg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https://mykiranahaat.com/wp-content/uploads/2020/12/brown-egg-tray-30pcs.jpg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https://blog.pencils.com/wp-content/uploads/2014/11/Fotolia_53822751_Subscription_Monthly_M.jpg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4C14FB5-10DE-BB78-0247-96416389385C}"/>
              </a:ext>
            </a:extLst>
          </p:cNvPr>
          <p:cNvGrpSpPr/>
          <p:nvPr/>
        </p:nvGrpSpPr>
        <p:grpSpPr>
          <a:xfrm>
            <a:off x="3680976" y="1946821"/>
            <a:ext cx="2457496" cy="3425869"/>
            <a:chOff x="9245933" y="1716065"/>
            <a:chExt cx="2457496" cy="342586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9400FB4-FF0D-2A12-5260-D28E60697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245933" y="1716065"/>
              <a:ext cx="2447049" cy="342586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6AB9E7A-3A5A-F83A-559C-AB74483BA7B8}"/>
                </a:ext>
              </a:extLst>
            </p:cNvPr>
            <p:cNvSpPr txBox="1"/>
            <p:nvPr/>
          </p:nvSpPr>
          <p:spPr>
            <a:xfrm rot="20247799">
              <a:off x="10077663" y="4281270"/>
              <a:ext cx="16257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FF0000"/>
                  </a:solidFill>
                </a:rPr>
                <a:t>1    2     3     4     5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17B3BD2-3482-95E8-FA3C-C83F6EA4067F}"/>
                </a:ext>
              </a:extLst>
            </p:cNvPr>
            <p:cNvSpPr txBox="1"/>
            <p:nvPr/>
          </p:nvSpPr>
          <p:spPr>
            <a:xfrm rot="771328">
              <a:off x="10672873" y="2247637"/>
              <a:ext cx="10294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chemeClr val="accent6"/>
                  </a:solidFill>
                </a:rPr>
                <a:t>1   2   3   4</a:t>
              </a:r>
              <a:endParaRPr lang="en-US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5BF02EB-1EB7-76D5-3A5A-41E572B421F5}"/>
              </a:ext>
            </a:extLst>
          </p:cNvPr>
          <p:cNvGrpSpPr/>
          <p:nvPr/>
        </p:nvGrpSpPr>
        <p:grpSpPr>
          <a:xfrm>
            <a:off x="6532145" y="2576091"/>
            <a:ext cx="2823958" cy="2222383"/>
            <a:chOff x="6375686" y="4467623"/>
            <a:chExt cx="2823958" cy="2222383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A1F38DC-1E53-C3A8-5F5F-E7B2DC999F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454" t="19167" r="10454" b="21058"/>
            <a:stretch/>
          </p:blipFill>
          <p:spPr>
            <a:xfrm>
              <a:off x="6659738" y="4693547"/>
              <a:ext cx="2423540" cy="199645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0972A53-8BAF-473D-887A-D098C1CC2EF2}"/>
                </a:ext>
              </a:extLst>
            </p:cNvPr>
            <p:cNvSpPr txBox="1"/>
            <p:nvPr/>
          </p:nvSpPr>
          <p:spPr>
            <a:xfrm rot="4328643">
              <a:off x="8580724" y="4883094"/>
              <a:ext cx="9300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chemeClr val="accent6"/>
                  </a:solidFill>
                </a:rPr>
                <a:t> 1 2 3 4 5</a:t>
              </a:r>
              <a:endParaRPr lang="en-US" dirty="0">
                <a:solidFill>
                  <a:schemeClr val="accent6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23CBC9-3343-D11C-5568-407CDA0EDD47}"/>
                </a:ext>
              </a:extLst>
            </p:cNvPr>
            <p:cNvSpPr txBox="1"/>
            <p:nvPr/>
          </p:nvSpPr>
          <p:spPr>
            <a:xfrm>
              <a:off x="6977464" y="4467623"/>
              <a:ext cx="18245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FF0000"/>
                  </a:solidFill>
                </a:rPr>
                <a:t> 1    2    3    4    5    6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40AA468-8A4C-1EAD-88BF-8DD728D47C4E}"/>
                </a:ext>
              </a:extLst>
            </p:cNvPr>
            <p:cNvSpPr txBox="1"/>
            <p:nvPr/>
          </p:nvSpPr>
          <p:spPr>
            <a:xfrm>
              <a:off x="6375686" y="5430798"/>
              <a:ext cx="284052" cy="10218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s-ES" dirty="0">
                  <a:solidFill>
                    <a:srgbClr val="BA7609"/>
                  </a:solidFill>
                </a:rPr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s-ES" dirty="0">
                  <a:solidFill>
                    <a:srgbClr val="BA7609"/>
                  </a:solidFill>
                </a:rPr>
                <a:t>2</a:t>
              </a:r>
            </a:p>
            <a:p>
              <a:pPr>
                <a:lnSpc>
                  <a:spcPct val="150000"/>
                </a:lnSpc>
              </a:pPr>
              <a:r>
                <a:rPr lang="es-ES" dirty="0">
                  <a:solidFill>
                    <a:srgbClr val="BA7609"/>
                  </a:solidFill>
                </a:rPr>
                <a:t>3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89672BD9-84C9-AF2B-1070-2FB000492991}"/>
              </a:ext>
            </a:extLst>
          </p:cNvPr>
          <p:cNvSpPr/>
          <p:nvPr/>
        </p:nvSpPr>
        <p:spPr>
          <a:xfrm>
            <a:off x="-30087" y="0"/>
            <a:ext cx="619432" cy="6858000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2. Tipos de Arreglos</a:t>
            </a:r>
            <a:endParaRPr lang="en-US" sz="24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0C72F2-8A84-002E-DBEB-ED510C773249}"/>
              </a:ext>
            </a:extLst>
          </p:cNvPr>
          <p:cNvSpPr txBox="1"/>
          <p:nvPr/>
        </p:nvSpPr>
        <p:spPr>
          <a:xfrm>
            <a:off x="1469905" y="5153116"/>
            <a:ext cx="1564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1 dimensión</a:t>
            </a:r>
          </a:p>
          <a:p>
            <a:pPr algn="ctr"/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(unidimensional)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D90398-1F3E-31C2-2E0A-139DF8124239}"/>
              </a:ext>
            </a:extLst>
          </p:cNvPr>
          <p:cNvSpPr txBox="1"/>
          <p:nvPr/>
        </p:nvSpPr>
        <p:spPr>
          <a:xfrm>
            <a:off x="4075255" y="5153116"/>
            <a:ext cx="1564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2 dimensiones</a:t>
            </a:r>
          </a:p>
          <a:p>
            <a:pPr algn="ctr"/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(bidimensional)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7F297C1-ABEB-DA8F-D49C-60EE6039B320}"/>
              </a:ext>
            </a:extLst>
          </p:cNvPr>
          <p:cNvSpPr txBox="1"/>
          <p:nvPr/>
        </p:nvSpPr>
        <p:spPr>
          <a:xfrm>
            <a:off x="7142521" y="5153116"/>
            <a:ext cx="1564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3 dimensiones</a:t>
            </a:r>
          </a:p>
          <a:p>
            <a:pPr algn="ctr"/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s-ES" sz="1200" dirty="0" err="1">
                <a:solidFill>
                  <a:schemeClr val="bg1">
                    <a:lumMod val="50000"/>
                  </a:schemeClr>
                </a:solidFill>
              </a:rPr>
              <a:t>tridiimensional</a:t>
            </a:r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5507E8-3362-5DE1-9F8C-028B40A49C67}"/>
              </a:ext>
            </a:extLst>
          </p:cNvPr>
          <p:cNvSpPr txBox="1"/>
          <p:nvPr/>
        </p:nvSpPr>
        <p:spPr>
          <a:xfrm>
            <a:off x="9644173" y="5153116"/>
            <a:ext cx="1564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4 o más dimensiones</a:t>
            </a:r>
          </a:p>
          <a:p>
            <a:pPr algn="ctr"/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s-ES" sz="1200" dirty="0" err="1">
                <a:solidFill>
                  <a:schemeClr val="bg1">
                    <a:lumMod val="50000"/>
                  </a:schemeClr>
                </a:solidFill>
              </a:rPr>
              <a:t>multidiimensional</a:t>
            </a:r>
            <a:r>
              <a:rPr lang="es-ES" sz="12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EBE461E4-3B5B-0BE9-52EC-72A3D7ADF1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4203" y="3039504"/>
            <a:ext cx="1417948" cy="141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694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7B265-6B2E-E79A-3969-E155FB387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Representación de los tipos de arreglos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DE508C-CBC1-F752-03E5-EBA6A1BD20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17</a:t>
            </a:fld>
            <a:endParaRPr lang="es-PE"/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3FBB8064-0366-191D-A6F8-D45BFE5F49EE}"/>
              </a:ext>
            </a:extLst>
          </p:cNvPr>
          <p:cNvGrpSpPr/>
          <p:nvPr/>
        </p:nvGrpSpPr>
        <p:grpSpPr>
          <a:xfrm>
            <a:off x="2451017" y="3059688"/>
            <a:ext cx="3742392" cy="3540706"/>
            <a:chOff x="2451017" y="3059688"/>
            <a:chExt cx="3742392" cy="3540706"/>
          </a:xfrm>
        </p:grpSpPr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3F5A241F-500A-B8D9-7328-C8BDB4235116}"/>
                </a:ext>
              </a:extLst>
            </p:cNvPr>
            <p:cNvGrpSpPr/>
            <p:nvPr/>
          </p:nvGrpSpPr>
          <p:grpSpPr>
            <a:xfrm>
              <a:off x="2832185" y="3443340"/>
              <a:ext cx="3224460" cy="2745204"/>
              <a:chOff x="2832185" y="3443340"/>
              <a:chExt cx="3224460" cy="274520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D59EEBF-7213-95F4-BCC9-48C902F9ACB0}"/>
                  </a:ext>
                </a:extLst>
              </p:cNvPr>
              <p:cNvSpPr/>
              <p:nvPr/>
            </p:nvSpPr>
            <p:spPr>
              <a:xfrm>
                <a:off x="2832185" y="3443340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16</a:t>
                </a:r>
                <a:endParaRPr lang="en-US" sz="1800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B241217-E779-A17F-C8F6-9C7A0016A022}"/>
                  </a:ext>
                </a:extLst>
              </p:cNvPr>
              <p:cNvSpPr/>
              <p:nvPr/>
            </p:nvSpPr>
            <p:spPr>
              <a:xfrm>
                <a:off x="3477077" y="3443340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14</a:t>
                </a:r>
                <a:endParaRPr lang="en-US" sz="1800" dirty="0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5480419-7D7E-C94E-7F07-05B92EFACA8B}"/>
                  </a:ext>
                </a:extLst>
              </p:cNvPr>
              <p:cNvSpPr/>
              <p:nvPr/>
            </p:nvSpPr>
            <p:spPr>
              <a:xfrm>
                <a:off x="4121969" y="3443340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18</a:t>
                </a:r>
                <a:endParaRPr lang="en-US" sz="1800" dirty="0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E8AA149-1286-75F1-3EEB-36587EFC1BEE}"/>
                  </a:ext>
                </a:extLst>
              </p:cNvPr>
              <p:cNvSpPr/>
              <p:nvPr/>
            </p:nvSpPr>
            <p:spPr>
              <a:xfrm>
                <a:off x="4766861" y="3443340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13</a:t>
                </a:r>
                <a:endParaRPr lang="en-US" sz="1800" dirty="0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657ABC8-5A4F-0D09-BB1E-7D10ED48EA57}"/>
                  </a:ext>
                </a:extLst>
              </p:cNvPr>
              <p:cNvSpPr/>
              <p:nvPr/>
            </p:nvSpPr>
            <p:spPr>
              <a:xfrm>
                <a:off x="5411753" y="3443340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15</a:t>
                </a:r>
                <a:endParaRPr lang="en-US" sz="1800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A13DB8A-0B37-41A7-5396-99CBB88906A0}"/>
                  </a:ext>
                </a:extLst>
              </p:cNvPr>
              <p:cNvSpPr/>
              <p:nvPr/>
            </p:nvSpPr>
            <p:spPr>
              <a:xfrm>
                <a:off x="2832185" y="4132548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45</a:t>
                </a:r>
                <a:endParaRPr lang="en-US" sz="1800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20F1A38-24D3-32A7-44C0-30983F678964}"/>
                  </a:ext>
                </a:extLst>
              </p:cNvPr>
              <p:cNvSpPr/>
              <p:nvPr/>
            </p:nvSpPr>
            <p:spPr>
              <a:xfrm>
                <a:off x="3477077" y="4132548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8</a:t>
                </a:r>
                <a:endParaRPr lang="en-US" sz="1800" dirty="0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BF61365-355B-CAAA-6617-5E5E94995354}"/>
                  </a:ext>
                </a:extLst>
              </p:cNvPr>
              <p:cNvSpPr/>
              <p:nvPr/>
            </p:nvSpPr>
            <p:spPr>
              <a:xfrm>
                <a:off x="4121969" y="4132548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11</a:t>
                </a:r>
                <a:endParaRPr lang="en-US" sz="1800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129DF42-7015-D790-13BA-CDE82CFE4A3A}"/>
                  </a:ext>
                </a:extLst>
              </p:cNvPr>
              <p:cNvSpPr/>
              <p:nvPr/>
            </p:nvSpPr>
            <p:spPr>
              <a:xfrm>
                <a:off x="4766861" y="4132548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9</a:t>
                </a:r>
                <a:endParaRPr lang="en-US" sz="1800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2F188536-6CF5-79BD-39A7-14589A0DF0A1}"/>
                  </a:ext>
                </a:extLst>
              </p:cNvPr>
              <p:cNvSpPr/>
              <p:nvPr/>
            </p:nvSpPr>
            <p:spPr>
              <a:xfrm>
                <a:off x="5411753" y="4132548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76</a:t>
                </a:r>
                <a:endParaRPr lang="en-US" sz="1800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E8E93471-6EEE-D159-CC55-4CEB3FEA2606}"/>
                  </a:ext>
                </a:extLst>
              </p:cNvPr>
              <p:cNvSpPr/>
              <p:nvPr/>
            </p:nvSpPr>
            <p:spPr>
              <a:xfrm>
                <a:off x="2832185" y="4815942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66</a:t>
                </a:r>
                <a:endParaRPr lang="en-US" sz="1800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4997880-2827-B1DC-55A6-25EF3B112539}"/>
                  </a:ext>
                </a:extLst>
              </p:cNvPr>
              <p:cNvSpPr/>
              <p:nvPr/>
            </p:nvSpPr>
            <p:spPr>
              <a:xfrm>
                <a:off x="3477077" y="4815942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2</a:t>
                </a:r>
                <a:endParaRPr lang="en-US" sz="1800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DF4CEFE-ACB7-20E8-EFA5-9FBD3EBCA231}"/>
                  </a:ext>
                </a:extLst>
              </p:cNvPr>
              <p:cNvSpPr/>
              <p:nvPr/>
            </p:nvSpPr>
            <p:spPr>
              <a:xfrm>
                <a:off x="4121969" y="4815942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18</a:t>
                </a:r>
                <a:endParaRPr lang="en-US" sz="1800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94F8D32-BA01-69F0-8565-593C4E5029B3}"/>
                  </a:ext>
                </a:extLst>
              </p:cNvPr>
              <p:cNvSpPr/>
              <p:nvPr/>
            </p:nvSpPr>
            <p:spPr>
              <a:xfrm>
                <a:off x="4766861" y="4815942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55</a:t>
                </a:r>
                <a:endParaRPr lang="en-US" sz="1800" dirty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05BF9-E95C-B1EA-D769-9CA3B5EF81B3}"/>
                  </a:ext>
                </a:extLst>
              </p:cNvPr>
              <p:cNvSpPr/>
              <p:nvPr/>
            </p:nvSpPr>
            <p:spPr>
              <a:xfrm>
                <a:off x="5411753" y="4815942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15</a:t>
                </a:r>
                <a:endParaRPr lang="en-US" sz="1800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E2F7C7F-2917-4478-14D7-7B80351FD074}"/>
                  </a:ext>
                </a:extLst>
              </p:cNvPr>
              <p:cNvSpPr/>
              <p:nvPr/>
            </p:nvSpPr>
            <p:spPr>
              <a:xfrm>
                <a:off x="2832185" y="5505150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4</a:t>
                </a:r>
                <a:endParaRPr lang="en-US" sz="1800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4B2A5CF-CEA6-47C1-1D75-E82E15D56EED}"/>
                  </a:ext>
                </a:extLst>
              </p:cNvPr>
              <p:cNvSpPr/>
              <p:nvPr/>
            </p:nvSpPr>
            <p:spPr>
              <a:xfrm>
                <a:off x="3477077" y="5505150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8</a:t>
                </a:r>
                <a:endParaRPr lang="en-US" sz="1800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D8963E3-7531-6819-C2EE-7ED7D57D2405}"/>
                  </a:ext>
                </a:extLst>
              </p:cNvPr>
              <p:cNvSpPr/>
              <p:nvPr/>
            </p:nvSpPr>
            <p:spPr>
              <a:xfrm>
                <a:off x="4121969" y="5505150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</a:t>
                </a:r>
                <a:endParaRPr lang="en-US" sz="1800" dirty="0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7464F1D-D4FB-27D3-45EE-8BCCBFD4E395}"/>
                  </a:ext>
                </a:extLst>
              </p:cNvPr>
              <p:cNvSpPr/>
              <p:nvPr/>
            </p:nvSpPr>
            <p:spPr>
              <a:xfrm>
                <a:off x="4766861" y="5505150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49</a:t>
                </a:r>
                <a:endParaRPr lang="en-US" sz="1800" dirty="0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AED3C354-93A8-F2C0-5197-03D160CA159A}"/>
                  </a:ext>
                </a:extLst>
              </p:cNvPr>
              <p:cNvSpPr/>
              <p:nvPr/>
            </p:nvSpPr>
            <p:spPr>
              <a:xfrm>
                <a:off x="5411753" y="5505150"/>
                <a:ext cx="644892" cy="68339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17</a:t>
                </a:r>
                <a:endParaRPr lang="en-US" sz="1800" dirty="0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EB6540E-90EE-98DD-986E-C85F7051614F}"/>
                </a:ext>
              </a:extLst>
            </p:cNvPr>
            <p:cNvGrpSpPr/>
            <p:nvPr/>
          </p:nvGrpSpPr>
          <p:grpSpPr>
            <a:xfrm>
              <a:off x="3043939" y="3059688"/>
              <a:ext cx="2800951" cy="369333"/>
              <a:chOff x="4061862" y="5213311"/>
              <a:chExt cx="2935703" cy="369333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3109DD25-C60E-CE6A-29CD-89B59DD61735}"/>
                  </a:ext>
                </a:extLst>
              </p:cNvPr>
              <p:cNvSpPr txBox="1"/>
              <p:nvPr/>
            </p:nvSpPr>
            <p:spPr>
              <a:xfrm>
                <a:off x="4061862" y="5213312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6D41FBF-7FF0-CFF6-7435-10AF023E0FD1}"/>
                  </a:ext>
                </a:extLst>
              </p:cNvPr>
              <p:cNvSpPr txBox="1"/>
              <p:nvPr/>
            </p:nvSpPr>
            <p:spPr>
              <a:xfrm>
                <a:off x="4730817" y="5213312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ECCFBE2-039F-B68B-0892-B50FC0D49468}"/>
                  </a:ext>
                </a:extLst>
              </p:cNvPr>
              <p:cNvSpPr txBox="1"/>
              <p:nvPr/>
            </p:nvSpPr>
            <p:spPr>
              <a:xfrm>
                <a:off x="5392553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5DEEA91-D4A4-7F25-5BD1-AC0A5DA78C37}"/>
                  </a:ext>
                </a:extLst>
              </p:cNvPr>
              <p:cNvSpPr txBox="1"/>
              <p:nvPr/>
            </p:nvSpPr>
            <p:spPr>
              <a:xfrm>
                <a:off x="6054289" y="5213311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ACEC8547-B013-A516-08AB-2D92B433E33B}"/>
                  </a:ext>
                </a:extLst>
              </p:cNvPr>
              <p:cNvSpPr txBox="1"/>
              <p:nvPr/>
            </p:nvSpPr>
            <p:spPr>
              <a:xfrm>
                <a:off x="6723244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266D15FC-297B-9D25-EF9B-24A77678AFFB}"/>
                </a:ext>
              </a:extLst>
            </p:cNvPr>
            <p:cNvGrpSpPr/>
            <p:nvPr/>
          </p:nvGrpSpPr>
          <p:grpSpPr>
            <a:xfrm>
              <a:off x="2451017" y="3600371"/>
              <a:ext cx="309944" cy="2431142"/>
              <a:chOff x="4045016" y="5213312"/>
              <a:chExt cx="324855" cy="2431142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0818453-C2D4-1580-9F3F-5EF1636C6DDD}"/>
                  </a:ext>
                </a:extLst>
              </p:cNvPr>
              <p:cNvSpPr txBox="1"/>
              <p:nvPr/>
            </p:nvSpPr>
            <p:spPr>
              <a:xfrm>
                <a:off x="4061862" y="5213312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05DF5A7-0D13-19A3-8EBD-B12419F5CEF0}"/>
                  </a:ext>
                </a:extLst>
              </p:cNvPr>
              <p:cNvSpPr txBox="1"/>
              <p:nvPr/>
            </p:nvSpPr>
            <p:spPr>
              <a:xfrm>
                <a:off x="4061862" y="5900735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4E42D92-C516-D543-A7F2-C2295E50458F}"/>
                  </a:ext>
                </a:extLst>
              </p:cNvPr>
              <p:cNvSpPr txBox="1"/>
              <p:nvPr/>
            </p:nvSpPr>
            <p:spPr>
              <a:xfrm>
                <a:off x="4061861" y="6588158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A6F3E59-F053-EBAE-7347-7B422890F389}"/>
                  </a:ext>
                </a:extLst>
              </p:cNvPr>
              <p:cNvSpPr txBox="1"/>
              <p:nvPr/>
            </p:nvSpPr>
            <p:spPr>
              <a:xfrm>
                <a:off x="4045016" y="7275122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4BA1546-1F26-B2A2-DB4D-C7F5CC5CA339}"/>
                </a:ext>
              </a:extLst>
            </p:cNvPr>
            <p:cNvSpPr txBox="1"/>
            <p:nvPr/>
          </p:nvSpPr>
          <p:spPr>
            <a:xfrm>
              <a:off x="2770806" y="6323395"/>
              <a:ext cx="34226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dirty="0">
                  <a:solidFill>
                    <a:schemeClr val="bg1">
                      <a:lumMod val="50000"/>
                    </a:schemeClr>
                  </a:solidFill>
                </a:rPr>
                <a:t>Arreglo de dos dimensiones (bidimensional)</a:t>
              </a:r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C4BB1620-43D6-FEFD-C541-1287AC789C69}"/>
              </a:ext>
            </a:extLst>
          </p:cNvPr>
          <p:cNvSpPr/>
          <p:nvPr/>
        </p:nvSpPr>
        <p:spPr>
          <a:xfrm>
            <a:off x="-30087" y="0"/>
            <a:ext cx="619432" cy="6858000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2. Tipos de Arreglos</a:t>
            </a:r>
            <a:endParaRPr lang="en-US" sz="24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6F5964AC-510E-9EF5-8086-B10B09ECA617}"/>
              </a:ext>
            </a:extLst>
          </p:cNvPr>
          <p:cNvGrpSpPr/>
          <p:nvPr/>
        </p:nvGrpSpPr>
        <p:grpSpPr>
          <a:xfrm>
            <a:off x="1262516" y="1426074"/>
            <a:ext cx="3516977" cy="1346952"/>
            <a:chOff x="1262516" y="1426074"/>
            <a:chExt cx="3516977" cy="1346952"/>
          </a:xfrm>
        </p:grpSpPr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2BA317D4-8EAD-5D5B-7BA5-7C53F85DA97C}"/>
                </a:ext>
              </a:extLst>
            </p:cNvPr>
            <p:cNvGrpSpPr/>
            <p:nvPr/>
          </p:nvGrpSpPr>
          <p:grpSpPr>
            <a:xfrm>
              <a:off x="1320372" y="2089632"/>
              <a:ext cx="3224460" cy="683394"/>
              <a:chOff x="1320372" y="2089632"/>
              <a:chExt cx="3224460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54BA8A1B-8456-C619-4A51-3BF62AF3C969}"/>
                  </a:ext>
                </a:extLst>
              </p:cNvPr>
              <p:cNvSpPr/>
              <p:nvPr/>
            </p:nvSpPr>
            <p:spPr>
              <a:xfrm>
                <a:off x="1320372" y="2089632"/>
                <a:ext cx="644892" cy="683394"/>
              </a:xfrm>
              <a:prstGeom prst="rect">
                <a:avLst/>
              </a:prstGeom>
              <a:solidFill>
                <a:srgbClr val="00CC66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16</a:t>
                </a:r>
                <a:endParaRPr lang="en-US" sz="1800" dirty="0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7F49344D-BF57-99C8-A22A-9236B5D1FD64}"/>
                  </a:ext>
                </a:extLst>
              </p:cNvPr>
              <p:cNvSpPr/>
              <p:nvPr/>
            </p:nvSpPr>
            <p:spPr>
              <a:xfrm>
                <a:off x="1965264" y="2089632"/>
                <a:ext cx="644892" cy="683394"/>
              </a:xfrm>
              <a:prstGeom prst="rect">
                <a:avLst/>
              </a:prstGeom>
              <a:solidFill>
                <a:srgbClr val="00CC66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14</a:t>
                </a:r>
                <a:endParaRPr lang="en-US" sz="1800" dirty="0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AC67D972-967C-297F-A3F6-76697713239C}"/>
                  </a:ext>
                </a:extLst>
              </p:cNvPr>
              <p:cNvSpPr/>
              <p:nvPr/>
            </p:nvSpPr>
            <p:spPr>
              <a:xfrm>
                <a:off x="2610156" y="2089632"/>
                <a:ext cx="644892" cy="683394"/>
              </a:xfrm>
              <a:prstGeom prst="rect">
                <a:avLst/>
              </a:prstGeom>
              <a:solidFill>
                <a:srgbClr val="00CC66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18</a:t>
                </a:r>
                <a:endParaRPr lang="en-US" sz="1800" dirty="0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B5278A8-E297-365F-847C-B5ECF8CD250B}"/>
                  </a:ext>
                </a:extLst>
              </p:cNvPr>
              <p:cNvSpPr/>
              <p:nvPr/>
            </p:nvSpPr>
            <p:spPr>
              <a:xfrm>
                <a:off x="3255048" y="2089632"/>
                <a:ext cx="644892" cy="683394"/>
              </a:xfrm>
              <a:prstGeom prst="rect">
                <a:avLst/>
              </a:prstGeom>
              <a:solidFill>
                <a:srgbClr val="00CC66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13</a:t>
                </a:r>
                <a:endParaRPr lang="en-US" sz="1800" dirty="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E8CC3435-8130-AF40-A5DA-6961E5661234}"/>
                  </a:ext>
                </a:extLst>
              </p:cNvPr>
              <p:cNvSpPr/>
              <p:nvPr/>
            </p:nvSpPr>
            <p:spPr>
              <a:xfrm>
                <a:off x="3899940" y="2089632"/>
                <a:ext cx="644892" cy="683394"/>
              </a:xfrm>
              <a:prstGeom prst="rect">
                <a:avLst/>
              </a:prstGeom>
              <a:solidFill>
                <a:srgbClr val="00CC66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15</a:t>
                </a:r>
                <a:endParaRPr lang="en-US" sz="1800" dirty="0"/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30C3BECA-71D6-BC58-FB0C-B474F44B5AC9}"/>
                </a:ext>
              </a:extLst>
            </p:cNvPr>
            <p:cNvGrpSpPr/>
            <p:nvPr/>
          </p:nvGrpSpPr>
          <p:grpSpPr>
            <a:xfrm>
              <a:off x="1532126" y="1705980"/>
              <a:ext cx="2800951" cy="369333"/>
              <a:chOff x="4061862" y="5213311"/>
              <a:chExt cx="2935703" cy="369333"/>
            </a:xfrm>
          </p:grpSpPr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73EAB73-9DF5-4FA0-6D37-B9A21CF273FD}"/>
                  </a:ext>
                </a:extLst>
              </p:cNvPr>
              <p:cNvSpPr txBox="1"/>
              <p:nvPr/>
            </p:nvSpPr>
            <p:spPr>
              <a:xfrm>
                <a:off x="4061862" y="5213312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39D95487-3AF3-E86F-B059-D3FD950C61AE}"/>
                  </a:ext>
                </a:extLst>
              </p:cNvPr>
              <p:cNvSpPr txBox="1"/>
              <p:nvPr/>
            </p:nvSpPr>
            <p:spPr>
              <a:xfrm>
                <a:off x="4730817" y="5213312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2294809B-BEE2-3541-AC19-7D98F181852D}"/>
                  </a:ext>
                </a:extLst>
              </p:cNvPr>
              <p:cNvSpPr txBox="1"/>
              <p:nvPr/>
            </p:nvSpPr>
            <p:spPr>
              <a:xfrm>
                <a:off x="5392553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CC0D31FD-8604-8F93-DF35-CE06D29154F2}"/>
                  </a:ext>
                </a:extLst>
              </p:cNvPr>
              <p:cNvSpPr txBox="1"/>
              <p:nvPr/>
            </p:nvSpPr>
            <p:spPr>
              <a:xfrm>
                <a:off x="6054289" y="5213311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4089ABFF-9F15-647F-1F78-DB1927303192}"/>
                  </a:ext>
                </a:extLst>
              </p:cNvPr>
              <p:cNvSpPr txBox="1"/>
              <p:nvPr/>
            </p:nvSpPr>
            <p:spPr>
              <a:xfrm>
                <a:off x="6723244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1019EE54-1E61-097A-E056-599D73E8BBDC}"/>
                </a:ext>
              </a:extLst>
            </p:cNvPr>
            <p:cNvSpPr txBox="1"/>
            <p:nvPr/>
          </p:nvSpPr>
          <p:spPr>
            <a:xfrm>
              <a:off x="1262516" y="1426074"/>
              <a:ext cx="35169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dirty="0">
                  <a:solidFill>
                    <a:schemeClr val="bg1">
                      <a:lumMod val="50000"/>
                    </a:schemeClr>
                  </a:solidFill>
                </a:rPr>
                <a:t>Arreglo de una dimensión (unidimensional)</a:t>
              </a:r>
            </a:p>
          </p:txBody>
        </p: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E5781406-3DBE-B914-F18B-D8FD89E70530}"/>
              </a:ext>
            </a:extLst>
          </p:cNvPr>
          <p:cNvGrpSpPr/>
          <p:nvPr/>
        </p:nvGrpSpPr>
        <p:grpSpPr>
          <a:xfrm>
            <a:off x="6894994" y="1421381"/>
            <a:ext cx="4419538" cy="4696023"/>
            <a:chOff x="6894994" y="1421381"/>
            <a:chExt cx="4419538" cy="4696023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FFB6E8EB-8BD8-3D28-D56D-5AD5D2E54683}"/>
                </a:ext>
              </a:extLst>
            </p:cNvPr>
            <p:cNvGrpSpPr/>
            <p:nvPr/>
          </p:nvGrpSpPr>
          <p:grpSpPr>
            <a:xfrm>
              <a:off x="7487916" y="5746684"/>
              <a:ext cx="2800951" cy="370720"/>
              <a:chOff x="4061862" y="8418424"/>
              <a:chExt cx="2935703" cy="369333"/>
            </a:xfrm>
          </p:grpSpPr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D9335C52-497B-A679-A0C3-B45AEF2140E2}"/>
                  </a:ext>
                </a:extLst>
              </p:cNvPr>
              <p:cNvSpPr txBox="1"/>
              <p:nvPr/>
            </p:nvSpPr>
            <p:spPr>
              <a:xfrm>
                <a:off x="4061862" y="8418425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2FF05928-4D76-E76B-0DE8-DBEBEE478557}"/>
                  </a:ext>
                </a:extLst>
              </p:cNvPr>
              <p:cNvSpPr txBox="1"/>
              <p:nvPr/>
            </p:nvSpPr>
            <p:spPr>
              <a:xfrm>
                <a:off x="4730817" y="8418425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D27B5163-0E66-A040-377F-F5F0E82221D6}"/>
                  </a:ext>
                </a:extLst>
              </p:cNvPr>
              <p:cNvSpPr txBox="1"/>
              <p:nvPr/>
            </p:nvSpPr>
            <p:spPr>
              <a:xfrm>
                <a:off x="5392553" y="8418424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198C221F-D2D8-61FD-951E-E825FCDB97F1}"/>
                  </a:ext>
                </a:extLst>
              </p:cNvPr>
              <p:cNvSpPr txBox="1"/>
              <p:nvPr/>
            </p:nvSpPr>
            <p:spPr>
              <a:xfrm>
                <a:off x="6054289" y="8418424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16323FDF-00C7-6D0A-83DF-B9C0CD4701AE}"/>
                  </a:ext>
                </a:extLst>
              </p:cNvPr>
              <p:cNvSpPr txBox="1"/>
              <p:nvPr/>
            </p:nvSpPr>
            <p:spPr>
              <a:xfrm>
                <a:off x="6723244" y="8418424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2B2D4EB9-B268-3F1D-605C-E6AA781E68F4}"/>
                </a:ext>
              </a:extLst>
            </p:cNvPr>
            <p:cNvGrpSpPr/>
            <p:nvPr/>
          </p:nvGrpSpPr>
          <p:grpSpPr>
            <a:xfrm>
              <a:off x="6894994" y="3072247"/>
              <a:ext cx="309944" cy="2440273"/>
              <a:chOff x="4045016" y="5213312"/>
              <a:chExt cx="324855" cy="2431142"/>
            </a:xfrm>
          </p:grpSpPr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AB328072-79BA-3D4A-F69F-99829C4C6BBB}"/>
                  </a:ext>
                </a:extLst>
              </p:cNvPr>
              <p:cNvSpPr txBox="1"/>
              <p:nvPr/>
            </p:nvSpPr>
            <p:spPr>
              <a:xfrm>
                <a:off x="4061862" y="5213312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AAE84FFB-6D91-0360-47B9-9EC9665E2D31}"/>
                  </a:ext>
                </a:extLst>
              </p:cNvPr>
              <p:cNvSpPr txBox="1"/>
              <p:nvPr/>
            </p:nvSpPr>
            <p:spPr>
              <a:xfrm>
                <a:off x="4061862" y="5900735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A9B3D5F9-4269-DA1B-4DEB-F31FB6993782}"/>
                  </a:ext>
                </a:extLst>
              </p:cNvPr>
              <p:cNvSpPr txBox="1"/>
              <p:nvPr/>
            </p:nvSpPr>
            <p:spPr>
              <a:xfrm>
                <a:off x="4061861" y="6588158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CB54449A-7A0A-48A3-9285-431767F82BAA}"/>
                  </a:ext>
                </a:extLst>
              </p:cNvPr>
              <p:cNvSpPr txBox="1"/>
              <p:nvPr/>
            </p:nvSpPr>
            <p:spPr>
              <a:xfrm>
                <a:off x="4045016" y="7275122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6A6E5937-49F4-D325-5ECA-E89B0D5A312A}"/>
                </a:ext>
              </a:extLst>
            </p:cNvPr>
            <p:cNvSpPr txBox="1"/>
            <p:nvPr/>
          </p:nvSpPr>
          <p:spPr>
            <a:xfrm>
              <a:off x="7131693" y="2427608"/>
              <a:ext cx="293871" cy="370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0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A5C080EA-988F-DE08-5569-B26F9B78097E}"/>
                </a:ext>
              </a:extLst>
            </p:cNvPr>
            <p:cNvSpPr txBox="1"/>
            <p:nvPr/>
          </p:nvSpPr>
          <p:spPr>
            <a:xfrm>
              <a:off x="7473384" y="2068574"/>
              <a:ext cx="293871" cy="370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F8369C21-3BB2-6E38-1CBD-B724446E7EAD}"/>
                </a:ext>
              </a:extLst>
            </p:cNvPr>
            <p:cNvSpPr txBox="1"/>
            <p:nvPr/>
          </p:nvSpPr>
          <p:spPr>
            <a:xfrm>
              <a:off x="7783416" y="1781132"/>
              <a:ext cx="293871" cy="370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A7634ED4-6822-8093-75C6-1E9AFBE26548}"/>
                </a:ext>
              </a:extLst>
            </p:cNvPr>
            <p:cNvGrpSpPr/>
            <p:nvPr/>
          </p:nvGrpSpPr>
          <p:grpSpPr>
            <a:xfrm>
              <a:off x="7276161" y="2000187"/>
              <a:ext cx="4038371" cy="3669954"/>
              <a:chOff x="7276161" y="2000187"/>
              <a:chExt cx="4038371" cy="366995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9" name="Parallelogram 118">
                <a:extLst>
                  <a:ext uri="{FF2B5EF4-FFF2-40B4-BE49-F238E27FC236}">
                    <a16:creationId xmlns:a16="http://schemas.microsoft.com/office/drawing/2014/main" id="{42C7F99B-4020-D3F3-BA6F-F07C42979E44}"/>
                  </a:ext>
                </a:extLst>
              </p:cNvPr>
              <p:cNvSpPr/>
              <p:nvPr/>
            </p:nvSpPr>
            <p:spPr>
              <a:xfrm>
                <a:off x="7276161" y="2008044"/>
                <a:ext cx="4038371" cy="885392"/>
              </a:xfrm>
              <a:custGeom>
                <a:avLst/>
                <a:gdLst>
                  <a:gd name="connsiteX0" fmla="*/ 0 w 4038371"/>
                  <a:gd name="connsiteY0" fmla="*/ 885392 h 885392"/>
                  <a:gd name="connsiteX1" fmla="*/ 806698 w 4038371"/>
                  <a:gd name="connsiteY1" fmla="*/ 0 h 885392"/>
                  <a:gd name="connsiteX2" fmla="*/ 4038371 w 4038371"/>
                  <a:gd name="connsiteY2" fmla="*/ 0 h 885392"/>
                  <a:gd name="connsiteX3" fmla="*/ 3231673 w 4038371"/>
                  <a:gd name="connsiteY3" fmla="*/ 885392 h 885392"/>
                  <a:gd name="connsiteX4" fmla="*/ 0 w 4038371"/>
                  <a:gd name="connsiteY4" fmla="*/ 885392 h 885392"/>
                  <a:gd name="connsiteX0" fmla="*/ 0 w 4038371"/>
                  <a:gd name="connsiteY0" fmla="*/ 885392 h 885392"/>
                  <a:gd name="connsiteX1" fmla="*/ 929246 w 4038371"/>
                  <a:gd name="connsiteY1" fmla="*/ 9426 h 885392"/>
                  <a:gd name="connsiteX2" fmla="*/ 4038371 w 4038371"/>
                  <a:gd name="connsiteY2" fmla="*/ 0 h 885392"/>
                  <a:gd name="connsiteX3" fmla="*/ 3231673 w 4038371"/>
                  <a:gd name="connsiteY3" fmla="*/ 885392 h 885392"/>
                  <a:gd name="connsiteX4" fmla="*/ 0 w 4038371"/>
                  <a:gd name="connsiteY4" fmla="*/ 885392 h 885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38371" h="885392">
                    <a:moveTo>
                      <a:pt x="0" y="885392"/>
                    </a:moveTo>
                    <a:lnTo>
                      <a:pt x="929246" y="9426"/>
                    </a:lnTo>
                    <a:lnTo>
                      <a:pt x="4038371" y="0"/>
                    </a:lnTo>
                    <a:lnTo>
                      <a:pt x="3231673" y="885392"/>
                    </a:lnTo>
                    <a:lnTo>
                      <a:pt x="0" y="88539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CC8B7BC-3788-1A58-D018-08AA934A0E02}"/>
                  </a:ext>
                </a:extLst>
              </p:cNvPr>
              <p:cNvSpPr/>
              <p:nvPr/>
            </p:nvSpPr>
            <p:spPr>
              <a:xfrm>
                <a:off x="7276162" y="2914626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16</a:t>
                </a:r>
                <a:endParaRPr lang="en-US" sz="1800" dirty="0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36E39900-528F-7ADA-92D2-7C2C92C50265}"/>
                  </a:ext>
                </a:extLst>
              </p:cNvPr>
              <p:cNvSpPr/>
              <p:nvPr/>
            </p:nvSpPr>
            <p:spPr>
              <a:xfrm>
                <a:off x="7921054" y="2914626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14</a:t>
                </a:r>
                <a:endParaRPr lang="en-US" sz="1800" dirty="0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ABFCCA01-5CCA-3ABC-3E5A-1F645F396E28}"/>
                  </a:ext>
                </a:extLst>
              </p:cNvPr>
              <p:cNvSpPr/>
              <p:nvPr/>
            </p:nvSpPr>
            <p:spPr>
              <a:xfrm>
                <a:off x="8565946" y="2914626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18</a:t>
                </a:r>
                <a:endParaRPr lang="en-US" sz="1800" dirty="0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E94B8098-C2E2-B2A0-CC00-FF8A163927CD}"/>
                  </a:ext>
                </a:extLst>
              </p:cNvPr>
              <p:cNvSpPr/>
              <p:nvPr/>
            </p:nvSpPr>
            <p:spPr>
              <a:xfrm>
                <a:off x="9210838" y="2914626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13</a:t>
                </a:r>
                <a:endParaRPr lang="en-US" sz="1800" dirty="0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2EFE5F5A-A3D4-5D6A-D98D-54919ACD98C0}"/>
                  </a:ext>
                </a:extLst>
              </p:cNvPr>
              <p:cNvSpPr/>
              <p:nvPr/>
            </p:nvSpPr>
            <p:spPr>
              <a:xfrm>
                <a:off x="9855730" y="2914626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15</a:t>
                </a:r>
                <a:endParaRPr lang="en-US" sz="1800" dirty="0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6061535C-74AE-2D56-B7A8-EBA207CD984B}"/>
                  </a:ext>
                </a:extLst>
              </p:cNvPr>
              <p:cNvSpPr/>
              <p:nvPr/>
            </p:nvSpPr>
            <p:spPr>
              <a:xfrm>
                <a:off x="7276162" y="3606423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45</a:t>
                </a:r>
                <a:endParaRPr lang="en-US" sz="1800" dirty="0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947D39CB-3C6D-6094-141E-6FFA93F7C091}"/>
                  </a:ext>
                </a:extLst>
              </p:cNvPr>
              <p:cNvSpPr/>
              <p:nvPr/>
            </p:nvSpPr>
            <p:spPr>
              <a:xfrm>
                <a:off x="7921054" y="3606423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8</a:t>
                </a:r>
                <a:endParaRPr lang="en-US" sz="1800" dirty="0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5EC26835-40C8-37F2-6C92-E259368C137C}"/>
                  </a:ext>
                </a:extLst>
              </p:cNvPr>
              <p:cNvSpPr/>
              <p:nvPr/>
            </p:nvSpPr>
            <p:spPr>
              <a:xfrm>
                <a:off x="8565946" y="3606423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11</a:t>
                </a:r>
                <a:endParaRPr lang="en-US" sz="1800" dirty="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6F1429C9-1C9A-29E3-053D-1B4F7B7FC787}"/>
                  </a:ext>
                </a:extLst>
              </p:cNvPr>
              <p:cNvSpPr/>
              <p:nvPr/>
            </p:nvSpPr>
            <p:spPr>
              <a:xfrm>
                <a:off x="9210838" y="3606423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9</a:t>
                </a:r>
                <a:endParaRPr lang="en-US" sz="1800" dirty="0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E42260D0-FAD8-CC2B-0E99-8A7FFB3680B5}"/>
                  </a:ext>
                </a:extLst>
              </p:cNvPr>
              <p:cNvSpPr/>
              <p:nvPr/>
            </p:nvSpPr>
            <p:spPr>
              <a:xfrm>
                <a:off x="9855730" y="3606423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76</a:t>
                </a:r>
                <a:endParaRPr lang="en-US" sz="1800" dirty="0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B9FE1422-9FA4-7D4A-6AE2-ECE857798FDB}"/>
                  </a:ext>
                </a:extLst>
              </p:cNvPr>
              <p:cNvSpPr/>
              <p:nvPr/>
            </p:nvSpPr>
            <p:spPr>
              <a:xfrm>
                <a:off x="7276162" y="4292383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66</a:t>
                </a:r>
                <a:endParaRPr lang="en-US" sz="1800" dirty="0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977162A9-2C71-25F7-F0B5-63DAAE083EC4}"/>
                  </a:ext>
                </a:extLst>
              </p:cNvPr>
              <p:cNvSpPr/>
              <p:nvPr/>
            </p:nvSpPr>
            <p:spPr>
              <a:xfrm>
                <a:off x="7921054" y="4292383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2</a:t>
                </a:r>
                <a:endParaRPr lang="en-US" sz="1800" dirty="0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0CAE84B8-2629-5929-33F9-D545D746D7EA}"/>
                  </a:ext>
                </a:extLst>
              </p:cNvPr>
              <p:cNvSpPr/>
              <p:nvPr/>
            </p:nvSpPr>
            <p:spPr>
              <a:xfrm>
                <a:off x="8565946" y="4292383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18</a:t>
                </a:r>
                <a:endParaRPr lang="en-US" sz="1800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B9924DED-3BC8-89A0-5781-B833F2AF100A}"/>
                  </a:ext>
                </a:extLst>
              </p:cNvPr>
              <p:cNvSpPr/>
              <p:nvPr/>
            </p:nvSpPr>
            <p:spPr>
              <a:xfrm>
                <a:off x="9210838" y="4292383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55</a:t>
                </a:r>
                <a:endParaRPr lang="en-US" sz="1800" dirty="0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2DBA7430-F830-52E3-C658-01A270DC5545}"/>
                  </a:ext>
                </a:extLst>
              </p:cNvPr>
              <p:cNvSpPr/>
              <p:nvPr/>
            </p:nvSpPr>
            <p:spPr>
              <a:xfrm>
                <a:off x="9855730" y="4292383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15</a:t>
                </a:r>
                <a:endParaRPr lang="en-US" sz="1800" dirty="0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C8A391F7-80B4-9FE5-BC6E-250740E45B45}"/>
                  </a:ext>
                </a:extLst>
              </p:cNvPr>
              <p:cNvSpPr/>
              <p:nvPr/>
            </p:nvSpPr>
            <p:spPr>
              <a:xfrm>
                <a:off x="7276162" y="4984180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4</a:t>
                </a:r>
                <a:endParaRPr lang="en-US" sz="1800" dirty="0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FDFE43B4-4223-AF5E-0629-25569DD604CA}"/>
                  </a:ext>
                </a:extLst>
              </p:cNvPr>
              <p:cNvSpPr/>
              <p:nvPr/>
            </p:nvSpPr>
            <p:spPr>
              <a:xfrm>
                <a:off x="7921054" y="4984180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8</a:t>
                </a:r>
                <a:endParaRPr lang="en-US" sz="1800" dirty="0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130CB3C7-6516-613B-85E9-121B9091C60C}"/>
                  </a:ext>
                </a:extLst>
              </p:cNvPr>
              <p:cNvSpPr/>
              <p:nvPr/>
            </p:nvSpPr>
            <p:spPr>
              <a:xfrm>
                <a:off x="8565946" y="4984180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</a:t>
                </a:r>
                <a:endParaRPr lang="en-US" sz="1800" dirty="0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4D86E024-B82E-C774-09E1-50C3F8C010B1}"/>
                  </a:ext>
                </a:extLst>
              </p:cNvPr>
              <p:cNvSpPr/>
              <p:nvPr/>
            </p:nvSpPr>
            <p:spPr>
              <a:xfrm>
                <a:off x="9210838" y="4984180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49</a:t>
                </a:r>
                <a:endParaRPr lang="en-US" sz="1800" dirty="0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BAB6BD0D-DEA2-7AF6-8D4D-24B6FEA1FFE1}"/>
                  </a:ext>
                </a:extLst>
              </p:cNvPr>
              <p:cNvSpPr/>
              <p:nvPr/>
            </p:nvSpPr>
            <p:spPr>
              <a:xfrm>
                <a:off x="9855730" y="4984180"/>
                <a:ext cx="644892" cy="685961"/>
              </a:xfrm>
              <a:prstGeom prst="rect">
                <a:avLst/>
              </a:prstGeom>
              <a:solidFill>
                <a:srgbClr val="F2A36E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17</a:t>
                </a:r>
                <a:endParaRPr lang="en-US" sz="1800" dirty="0"/>
              </a:p>
            </p:txBody>
          </p: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17C4A72D-8800-0620-2DFE-DDB9CE0B38C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914157" y="2008043"/>
                <a:ext cx="904258" cy="885392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D7FBE3FE-7FA7-A33F-36D7-A76F921CCB8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69814" y="2008043"/>
                <a:ext cx="893901" cy="877534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B1A56152-AAA4-2283-5762-BD6F1A11EA1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221270" y="2008043"/>
                <a:ext cx="809709" cy="877534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D6F28392-D181-765F-30DF-39DDB35825D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862294" y="2000187"/>
                <a:ext cx="821602" cy="885390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DDB2671B-229D-F7C5-6F79-C83DC6BD58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27940" y="2562984"/>
                <a:ext cx="3154226" cy="21406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E4699F5C-84A0-247E-484D-C969FE58BC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44868" y="2262318"/>
                <a:ext cx="3112246" cy="17223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0" name="Parallelogram 119">
                <a:extLst>
                  <a:ext uri="{FF2B5EF4-FFF2-40B4-BE49-F238E27FC236}">
                    <a16:creationId xmlns:a16="http://schemas.microsoft.com/office/drawing/2014/main" id="{61066ADD-A13A-9DA6-EB24-85E5D4CEEB9D}"/>
                  </a:ext>
                </a:extLst>
              </p:cNvPr>
              <p:cNvSpPr/>
              <p:nvPr/>
            </p:nvSpPr>
            <p:spPr>
              <a:xfrm rot="5400000" flipH="1">
                <a:off x="9083141" y="3437936"/>
                <a:ext cx="3661283" cy="801497"/>
              </a:xfrm>
              <a:custGeom>
                <a:avLst/>
                <a:gdLst>
                  <a:gd name="connsiteX0" fmla="*/ 0 w 3661283"/>
                  <a:gd name="connsiteY0" fmla="*/ 801497 h 801497"/>
                  <a:gd name="connsiteX1" fmla="*/ 875331 w 3661283"/>
                  <a:gd name="connsiteY1" fmla="*/ 0 h 801497"/>
                  <a:gd name="connsiteX2" fmla="*/ 3661283 w 3661283"/>
                  <a:gd name="connsiteY2" fmla="*/ 0 h 801497"/>
                  <a:gd name="connsiteX3" fmla="*/ 2785952 w 3661283"/>
                  <a:gd name="connsiteY3" fmla="*/ 801497 h 801497"/>
                  <a:gd name="connsiteX4" fmla="*/ 0 w 3661283"/>
                  <a:gd name="connsiteY4" fmla="*/ 801497 h 801497"/>
                  <a:gd name="connsiteX0" fmla="*/ 0 w 3661283"/>
                  <a:gd name="connsiteY0" fmla="*/ 801497 h 801497"/>
                  <a:gd name="connsiteX1" fmla="*/ 1007306 w 3661283"/>
                  <a:gd name="connsiteY1" fmla="*/ 0 h 801497"/>
                  <a:gd name="connsiteX2" fmla="*/ 3661283 w 3661283"/>
                  <a:gd name="connsiteY2" fmla="*/ 0 h 801497"/>
                  <a:gd name="connsiteX3" fmla="*/ 2785952 w 3661283"/>
                  <a:gd name="connsiteY3" fmla="*/ 801497 h 801497"/>
                  <a:gd name="connsiteX4" fmla="*/ 0 w 3661283"/>
                  <a:gd name="connsiteY4" fmla="*/ 801497 h 80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61283" h="801497">
                    <a:moveTo>
                      <a:pt x="0" y="801497"/>
                    </a:moveTo>
                    <a:lnTo>
                      <a:pt x="1007306" y="0"/>
                    </a:lnTo>
                    <a:lnTo>
                      <a:pt x="3661283" y="0"/>
                    </a:lnTo>
                    <a:lnTo>
                      <a:pt x="2785952" y="801497"/>
                    </a:lnTo>
                    <a:lnTo>
                      <a:pt x="0" y="801497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FBAC1A8D-3F7F-4B45-BD08-89083F2652E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01030" y="2680540"/>
                <a:ext cx="812959" cy="923505"/>
              </a:xfrm>
              <a:prstGeom prst="line">
                <a:avLst/>
              </a:prstGeom>
              <a:ln w="285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C1F799CB-D90F-66C9-ACD4-BFDECD59BC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02599" y="3334213"/>
                <a:ext cx="811390" cy="969085"/>
              </a:xfrm>
              <a:prstGeom prst="line">
                <a:avLst/>
              </a:prstGeom>
              <a:ln w="285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96BF35AB-0788-3ABA-0660-51010B77ED9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02602" y="3988926"/>
                <a:ext cx="811387" cy="1002431"/>
              </a:xfrm>
              <a:prstGeom prst="line">
                <a:avLst/>
              </a:prstGeom>
              <a:ln w="285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7051AEFD-5A91-862F-953E-0534F80D80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01218" y="2577273"/>
                <a:ext cx="0" cy="2709102"/>
              </a:xfrm>
              <a:prstGeom prst="line">
                <a:avLst/>
              </a:prstGeom>
              <a:ln w="28575" cap="rnd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DF45A974-3AD9-15D2-7D35-8F95504EC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074657" y="2276607"/>
                <a:ext cx="0" cy="2695698"/>
              </a:xfrm>
              <a:prstGeom prst="line">
                <a:avLst/>
              </a:prstGeom>
              <a:ln w="285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DA09FB2E-EA9D-0D65-5BF1-2FE7ED7426F5}"/>
                </a:ext>
              </a:extLst>
            </p:cNvPr>
            <p:cNvSpPr txBox="1"/>
            <p:nvPr/>
          </p:nvSpPr>
          <p:spPr>
            <a:xfrm>
              <a:off x="8842342" y="1421381"/>
              <a:ext cx="24721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200" dirty="0">
                  <a:solidFill>
                    <a:schemeClr val="bg1">
                      <a:lumMod val="50000"/>
                    </a:schemeClr>
                  </a:solidFill>
                </a:rPr>
                <a:t>Arreglo de tres dimensiones (tridimensional)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7398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8A1B295-634E-0EFE-F62E-E4D08F3E7B51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258D8C8-B53B-F7B5-04EB-E4C8EDC8DC74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088B890-FEAB-43E0-9AFD-6B3D6B560159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C1DD588-0EDF-0780-928E-3B413658D9D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Creación, acceso y recorrido en Java.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EE82A4D-FFCA-F22B-A73B-4F79107581A9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304FDC0-5F50-E5BE-7D48-F33D38482E0A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9CD4BBD-3707-9212-A1D8-82A867E7DD47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C0A16F8-28A6-C1FD-839C-A7A9FFB6DBC5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18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Teoría de Arreglos.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Conceptos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Tipos de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16584ACB-25F2-2A70-FAE0-27D1AC50F5B8}"/>
              </a:ext>
            </a:extLst>
          </p:cNvPr>
          <p:cNvSpPr/>
          <p:nvPr/>
        </p:nvSpPr>
        <p:spPr>
          <a:xfrm>
            <a:off x="2483651" y="683513"/>
            <a:ext cx="7722218" cy="559961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de una dimensión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179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7B265-6B2E-E79A-3969-E155FB387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Características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DE508C-CBC1-F752-03E5-EBA6A1BD20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19</a:t>
            </a:fld>
            <a:endParaRPr lang="es-PE"/>
          </a:p>
        </p:txBody>
      </p:sp>
      <p:sp>
        <p:nvSpPr>
          <p:cNvPr id="54" name="Content Placeholder 53">
            <a:extLst>
              <a:ext uri="{FF2B5EF4-FFF2-40B4-BE49-F238E27FC236}">
                <a16:creationId xmlns:a16="http://schemas.microsoft.com/office/drawing/2014/main" id="{65F398EE-7AC1-5725-498B-B903B66B8E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50" y="1436914"/>
            <a:ext cx="6827988" cy="478291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s-ES" dirty="0"/>
              <a:t>Denominados también </a:t>
            </a:r>
            <a:r>
              <a:rPr lang="es-ES" b="1" dirty="0">
                <a:solidFill>
                  <a:schemeClr val="accent2"/>
                </a:solidFill>
              </a:rPr>
              <a:t>vectores</a:t>
            </a:r>
            <a:r>
              <a:rPr lang="es-ES" dirty="0"/>
              <a:t>.</a:t>
            </a:r>
            <a:endParaRPr lang="es-ES" dirty="0">
              <a:solidFill>
                <a:schemeClr val="accent2"/>
              </a:solidFill>
            </a:endParaRPr>
          </a:p>
          <a:p>
            <a:pPr>
              <a:lnSpc>
                <a:spcPct val="110000"/>
              </a:lnSpc>
            </a:pPr>
            <a:r>
              <a:rPr lang="en-US" dirty="0"/>
              <a:t>Se </a:t>
            </a:r>
            <a:r>
              <a:rPr lang="en-US" b="1" dirty="0"/>
              <a:t>accede</a:t>
            </a:r>
            <a:r>
              <a:rPr lang="en-US" dirty="0"/>
              <a:t> a sus </a:t>
            </a:r>
            <a:r>
              <a:rPr lang="en-US" b="1" dirty="0" err="1"/>
              <a:t>elementos</a:t>
            </a:r>
            <a:r>
              <a:rPr lang="en-US" dirty="0"/>
              <a:t> a </a:t>
            </a:r>
            <a:r>
              <a:rPr lang="en-US" dirty="0" err="1"/>
              <a:t>través</a:t>
            </a:r>
            <a:r>
              <a:rPr lang="en-US" dirty="0"/>
              <a:t> de </a:t>
            </a:r>
            <a:r>
              <a:rPr lang="en-US" b="1" dirty="0"/>
              <a:t>un</a:t>
            </a:r>
            <a:r>
              <a:rPr lang="en-US" dirty="0"/>
              <a:t> solo </a:t>
            </a:r>
            <a:r>
              <a:rPr lang="en-US" b="1" dirty="0" err="1"/>
              <a:t>índice</a:t>
            </a:r>
            <a:r>
              <a:rPr lang="en-US" dirty="0"/>
              <a:t>.</a:t>
            </a:r>
          </a:p>
          <a:p>
            <a:pPr>
              <a:lnSpc>
                <a:spcPct val="110000"/>
              </a:lnSpc>
            </a:pPr>
            <a:r>
              <a:rPr lang="en-US" dirty="0"/>
              <a:t>Al </a:t>
            </a:r>
            <a:r>
              <a:rPr lang="en-US" dirty="0" err="1"/>
              <a:t>tener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sola dimension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también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sola </a:t>
            </a:r>
            <a:r>
              <a:rPr lang="en-US" b="1" dirty="0" err="1">
                <a:solidFill>
                  <a:schemeClr val="accent2"/>
                </a:solidFill>
              </a:rPr>
              <a:t>longitud</a:t>
            </a:r>
            <a:r>
              <a:rPr lang="en-US" dirty="0"/>
              <a:t>.</a:t>
            </a:r>
          </a:p>
          <a:p>
            <a:pPr>
              <a:lnSpc>
                <a:spcPct val="110000"/>
              </a:lnSpc>
            </a:pPr>
            <a:r>
              <a:rPr lang="en-US" dirty="0"/>
              <a:t>La </a:t>
            </a:r>
            <a:r>
              <a:rPr lang="en-US" b="1" dirty="0" err="1"/>
              <a:t>longitud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determinada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b="1" dirty="0" err="1"/>
              <a:t>número</a:t>
            </a:r>
            <a:r>
              <a:rPr lang="en-US" b="1" dirty="0"/>
              <a:t> de </a:t>
            </a:r>
            <a:r>
              <a:rPr lang="en-US" b="1" dirty="0" err="1"/>
              <a:t>elementos</a:t>
            </a:r>
            <a:r>
              <a:rPr lang="en-US" dirty="0"/>
              <a:t>.</a:t>
            </a:r>
          </a:p>
          <a:p>
            <a:pPr marL="50800" indent="0">
              <a:lnSpc>
                <a:spcPct val="110000"/>
              </a:lnSpc>
              <a:buNone/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6A5E298-C14B-7995-862B-4878E46ABD60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6C7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bg1">
                    <a:lumMod val="75000"/>
                  </a:schemeClr>
                </a:solidFill>
              </a:rPr>
              <a:t>3. Arreglos de una dimensión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716F0DD-1AAD-E12E-CCA0-88EBCB737779}"/>
              </a:ext>
            </a:extLst>
          </p:cNvPr>
          <p:cNvGrpSpPr/>
          <p:nvPr/>
        </p:nvGrpSpPr>
        <p:grpSpPr>
          <a:xfrm>
            <a:off x="8474586" y="1329540"/>
            <a:ext cx="3224460" cy="1067046"/>
            <a:chOff x="1320372" y="1705980"/>
            <a:chExt cx="3224460" cy="1067046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427B4E9-7839-5E98-D65B-98B8B9EAFBC6}"/>
                </a:ext>
              </a:extLst>
            </p:cNvPr>
            <p:cNvGrpSpPr/>
            <p:nvPr/>
          </p:nvGrpSpPr>
          <p:grpSpPr>
            <a:xfrm>
              <a:off x="1320372" y="2089632"/>
              <a:ext cx="3224460" cy="683394"/>
              <a:chOff x="1320372" y="2089632"/>
              <a:chExt cx="3224460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126922FB-4145-3A4C-93AD-C00C71E69A35}"/>
                  </a:ext>
                </a:extLst>
              </p:cNvPr>
              <p:cNvSpPr/>
              <p:nvPr/>
            </p:nvSpPr>
            <p:spPr>
              <a:xfrm>
                <a:off x="1320372" y="2089632"/>
                <a:ext cx="644892" cy="683394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4">
                        <a:lumMod val="75000"/>
                      </a:schemeClr>
                    </a:solidFill>
                  </a:rPr>
                  <a:t>16</a:t>
                </a:r>
                <a:endParaRPr lang="en-US" sz="1800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8FE358AE-6A05-1CCB-06C4-ACBD63D87964}"/>
                  </a:ext>
                </a:extLst>
              </p:cNvPr>
              <p:cNvSpPr/>
              <p:nvPr/>
            </p:nvSpPr>
            <p:spPr>
              <a:xfrm>
                <a:off x="1965264" y="2089632"/>
                <a:ext cx="644892" cy="683394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4">
                        <a:lumMod val="75000"/>
                      </a:schemeClr>
                    </a:solidFill>
                  </a:rPr>
                  <a:t>14</a:t>
                </a:r>
                <a:endParaRPr lang="en-US" sz="1800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19B426C-1419-C799-A711-D4C70A46FC85}"/>
                  </a:ext>
                </a:extLst>
              </p:cNvPr>
              <p:cNvSpPr/>
              <p:nvPr/>
            </p:nvSpPr>
            <p:spPr>
              <a:xfrm>
                <a:off x="2610156" y="2089632"/>
                <a:ext cx="644892" cy="683394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4">
                        <a:lumMod val="75000"/>
                      </a:schemeClr>
                    </a:solidFill>
                  </a:rPr>
                  <a:t>18</a:t>
                </a:r>
                <a:endParaRPr lang="en-US" sz="1800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9A242053-4932-DCF9-28F5-D1325FACEC4E}"/>
                  </a:ext>
                </a:extLst>
              </p:cNvPr>
              <p:cNvSpPr/>
              <p:nvPr/>
            </p:nvSpPr>
            <p:spPr>
              <a:xfrm>
                <a:off x="3255048" y="2089632"/>
                <a:ext cx="644892" cy="683394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4">
                        <a:lumMod val="75000"/>
                      </a:schemeClr>
                    </a:solidFill>
                  </a:rPr>
                  <a:t>13</a:t>
                </a:r>
                <a:endParaRPr lang="en-US" sz="1800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3632F43-C42D-71E9-5BD6-EB406E29488F}"/>
                  </a:ext>
                </a:extLst>
              </p:cNvPr>
              <p:cNvSpPr/>
              <p:nvPr/>
            </p:nvSpPr>
            <p:spPr>
              <a:xfrm>
                <a:off x="3899940" y="2089632"/>
                <a:ext cx="644892" cy="683394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4">
                        <a:lumMod val="75000"/>
                      </a:schemeClr>
                    </a:solidFill>
                  </a:rPr>
                  <a:t>15</a:t>
                </a:r>
                <a:endParaRPr lang="en-US" sz="1800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849F6EA5-AE8F-6DE9-98DC-6A98BAC84E76}"/>
                </a:ext>
              </a:extLst>
            </p:cNvPr>
            <p:cNvGrpSpPr/>
            <p:nvPr/>
          </p:nvGrpSpPr>
          <p:grpSpPr>
            <a:xfrm>
              <a:off x="1532126" y="1705980"/>
              <a:ext cx="2800951" cy="369333"/>
              <a:chOff x="4061862" y="5213311"/>
              <a:chExt cx="2935703" cy="369333"/>
            </a:xfrm>
          </p:grpSpPr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57D6774-271A-C550-D9B3-F2DEC8EADA6F}"/>
                  </a:ext>
                </a:extLst>
              </p:cNvPr>
              <p:cNvSpPr txBox="1"/>
              <p:nvPr/>
            </p:nvSpPr>
            <p:spPr>
              <a:xfrm>
                <a:off x="4061862" y="5213312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E6D34EA3-9E84-2C4B-5574-85BEE326DA48}"/>
                  </a:ext>
                </a:extLst>
              </p:cNvPr>
              <p:cNvSpPr txBox="1"/>
              <p:nvPr/>
            </p:nvSpPr>
            <p:spPr>
              <a:xfrm>
                <a:off x="4730817" y="5213312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C85D3252-AF10-665D-527C-5F49B82AE047}"/>
                  </a:ext>
                </a:extLst>
              </p:cNvPr>
              <p:cNvSpPr txBox="1"/>
              <p:nvPr/>
            </p:nvSpPr>
            <p:spPr>
              <a:xfrm>
                <a:off x="5392553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F6C230BF-A92D-1076-42E4-18AA1683AAD8}"/>
                  </a:ext>
                </a:extLst>
              </p:cNvPr>
              <p:cNvSpPr txBox="1"/>
              <p:nvPr/>
            </p:nvSpPr>
            <p:spPr>
              <a:xfrm>
                <a:off x="6054289" y="5213311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F48FB176-AF21-89EF-E951-111656B9078E}"/>
                  </a:ext>
                </a:extLst>
              </p:cNvPr>
              <p:cNvSpPr txBox="1"/>
              <p:nvPr/>
            </p:nvSpPr>
            <p:spPr>
              <a:xfrm>
                <a:off x="6723244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58A3BF9C-4091-FFD2-4D2A-D9BEC8F9E2D4}"/>
              </a:ext>
            </a:extLst>
          </p:cNvPr>
          <p:cNvGrpSpPr/>
          <p:nvPr/>
        </p:nvGrpSpPr>
        <p:grpSpPr>
          <a:xfrm>
            <a:off x="9297788" y="2973543"/>
            <a:ext cx="1135329" cy="3358387"/>
            <a:chOff x="8342838" y="3180525"/>
            <a:chExt cx="1135329" cy="3358387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ACDD6C05-20AB-741A-D8B3-F1DECE5A46FE}"/>
                </a:ext>
              </a:extLst>
            </p:cNvPr>
            <p:cNvGrpSpPr/>
            <p:nvPr/>
          </p:nvGrpSpPr>
          <p:grpSpPr>
            <a:xfrm>
              <a:off x="8833275" y="3180525"/>
              <a:ext cx="644892" cy="3358387"/>
              <a:chOff x="1317852" y="2089632"/>
              <a:chExt cx="644892" cy="335838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843BF326-82BB-EEFA-2094-364E0E11DC8F}"/>
                  </a:ext>
                </a:extLst>
              </p:cNvPr>
              <p:cNvSpPr/>
              <p:nvPr/>
            </p:nvSpPr>
            <p:spPr>
              <a:xfrm>
                <a:off x="1317852" y="2089632"/>
                <a:ext cx="644892" cy="683394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16</a:t>
                </a:r>
                <a:endParaRPr lang="en-US" sz="1800" dirty="0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B0CA2B45-6AE4-7EA9-D93D-C73038B37306}"/>
                  </a:ext>
                </a:extLst>
              </p:cNvPr>
              <p:cNvSpPr/>
              <p:nvPr/>
            </p:nvSpPr>
            <p:spPr>
              <a:xfrm>
                <a:off x="1317852" y="2773026"/>
                <a:ext cx="644892" cy="683394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14</a:t>
                </a:r>
                <a:endParaRPr lang="en-US" sz="1800" dirty="0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23CA6837-B949-5827-9296-F895174E76DA}"/>
                  </a:ext>
                </a:extLst>
              </p:cNvPr>
              <p:cNvSpPr/>
              <p:nvPr/>
            </p:nvSpPr>
            <p:spPr>
              <a:xfrm>
                <a:off x="1317852" y="3441225"/>
                <a:ext cx="644892" cy="683394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18</a:t>
                </a:r>
                <a:endParaRPr lang="en-US" sz="1800" dirty="0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DEE4B189-8317-8E72-687D-3D052BA73A06}"/>
                  </a:ext>
                </a:extLst>
              </p:cNvPr>
              <p:cNvSpPr/>
              <p:nvPr/>
            </p:nvSpPr>
            <p:spPr>
              <a:xfrm>
                <a:off x="1317852" y="4109424"/>
                <a:ext cx="644892" cy="683394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13</a:t>
                </a:r>
                <a:endParaRPr lang="en-US" sz="1800" dirty="0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116D18BB-6FB2-75CD-1B22-481FD63206C4}"/>
                  </a:ext>
                </a:extLst>
              </p:cNvPr>
              <p:cNvSpPr/>
              <p:nvPr/>
            </p:nvSpPr>
            <p:spPr>
              <a:xfrm>
                <a:off x="1317852" y="4764625"/>
                <a:ext cx="644892" cy="683394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15</a:t>
                </a:r>
                <a:endParaRPr lang="en-US" sz="1800" dirty="0"/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06F14FC8-7613-C794-0B4F-BF6980D4B593}"/>
                </a:ext>
              </a:extLst>
            </p:cNvPr>
            <p:cNvSpPr txBox="1"/>
            <p:nvPr/>
          </p:nvSpPr>
          <p:spPr>
            <a:xfrm>
              <a:off x="8342838" y="3393687"/>
              <a:ext cx="2938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0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AD9037A8-650C-2601-BBD0-B9451D7BD981}"/>
                </a:ext>
              </a:extLst>
            </p:cNvPr>
            <p:cNvSpPr txBox="1"/>
            <p:nvPr/>
          </p:nvSpPr>
          <p:spPr>
            <a:xfrm>
              <a:off x="8342838" y="4029106"/>
              <a:ext cx="261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94A8FC3-C16F-0E33-CE85-D3A836AEF73F}"/>
                </a:ext>
              </a:extLst>
            </p:cNvPr>
            <p:cNvSpPr txBox="1"/>
            <p:nvPr/>
          </p:nvSpPr>
          <p:spPr>
            <a:xfrm>
              <a:off x="8342838" y="4664525"/>
              <a:ext cx="261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A8CC3F8-C677-C400-0C0A-368F433305D2}"/>
                </a:ext>
              </a:extLst>
            </p:cNvPr>
            <p:cNvSpPr txBox="1"/>
            <p:nvPr/>
          </p:nvSpPr>
          <p:spPr>
            <a:xfrm>
              <a:off x="8342838" y="5299944"/>
              <a:ext cx="2938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DF1FA79-FB74-DB90-DA39-E7199252D090}"/>
                </a:ext>
              </a:extLst>
            </p:cNvPr>
            <p:cNvSpPr txBox="1"/>
            <p:nvPr/>
          </p:nvSpPr>
          <p:spPr>
            <a:xfrm>
              <a:off x="8342838" y="5935365"/>
              <a:ext cx="261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194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tial Circle 35">
            <a:extLst>
              <a:ext uri="{FF2B5EF4-FFF2-40B4-BE49-F238E27FC236}">
                <a16:creationId xmlns:a16="http://schemas.microsoft.com/office/drawing/2014/main" id="{E5BE2485-922D-7631-B478-ACA1233A7E05}"/>
              </a:ext>
            </a:extLst>
          </p:cNvPr>
          <p:cNvSpPr/>
          <p:nvPr/>
        </p:nvSpPr>
        <p:spPr>
          <a:xfrm>
            <a:off x="57718" y="6390015"/>
            <a:ext cx="12076564" cy="955330"/>
          </a:xfrm>
          <a:prstGeom prst="pie">
            <a:avLst>
              <a:gd name="adj1" fmla="val 10799428"/>
              <a:gd name="adj2" fmla="val 21595949"/>
            </a:avLst>
          </a:prstGeom>
          <a:solidFill>
            <a:srgbClr val="00CC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EB5A2A-C72D-68A6-3010-874229165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002060"/>
                </a:solidFill>
              </a:rPr>
              <a:t>Dudas de la clase anterior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0C39D6-049A-68EB-84B6-27917C7FB7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</a:t>
            </a:fld>
            <a:endParaRPr lang="es-PE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2AB794-E9AF-8392-1074-7AD5DEC540E1}"/>
              </a:ext>
            </a:extLst>
          </p:cNvPr>
          <p:cNvSpPr txBox="1"/>
          <p:nvPr/>
        </p:nvSpPr>
        <p:spPr>
          <a:xfrm>
            <a:off x="2426173" y="3833284"/>
            <a:ext cx="22507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rgbClr val="C00000"/>
                </a:solidFill>
              </a:rPr>
              <a:t>Estructura repetitiva </a:t>
            </a:r>
            <a:r>
              <a:rPr lang="es-ES" sz="2400" b="1" dirty="0" err="1">
                <a:solidFill>
                  <a:srgbClr val="C00000"/>
                </a:solidFill>
              </a:rPr>
              <a:t>for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DD95DF-97A1-2AAC-038E-006ECA4EB6A8}"/>
              </a:ext>
            </a:extLst>
          </p:cNvPr>
          <p:cNvSpPr txBox="1"/>
          <p:nvPr/>
        </p:nvSpPr>
        <p:spPr>
          <a:xfrm>
            <a:off x="3172706" y="1431029"/>
            <a:ext cx="22507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Contador interno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BC674E-F065-FCC6-27A6-8ACAB7847C8F}"/>
              </a:ext>
            </a:extLst>
          </p:cNvPr>
          <p:cNvSpPr txBox="1"/>
          <p:nvPr/>
        </p:nvSpPr>
        <p:spPr>
          <a:xfrm>
            <a:off x="7173681" y="1346427"/>
            <a:ext cx="22507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¿Qué significan </a:t>
            </a:r>
            <a:b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</a:br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i++ / i--?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0730D2-9C9C-595D-7236-1A902235981F}"/>
              </a:ext>
            </a:extLst>
          </p:cNvPr>
          <p:cNvSpPr txBox="1"/>
          <p:nvPr/>
        </p:nvSpPr>
        <p:spPr>
          <a:xfrm>
            <a:off x="7993386" y="3228641"/>
            <a:ext cx="22507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¿Qué significan </a:t>
            </a:r>
            <a:br>
              <a:rPr lang="it-IT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</a:br>
            <a:r>
              <a:rPr lang="it-IT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i+=2 / i-=5?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99E9C2-BED9-0828-65C0-644FF283E3A6}"/>
              </a:ext>
            </a:extLst>
          </p:cNvPr>
          <p:cNvGrpSpPr/>
          <p:nvPr/>
        </p:nvGrpSpPr>
        <p:grpSpPr>
          <a:xfrm>
            <a:off x="4141120" y="1436071"/>
            <a:ext cx="3909429" cy="5421929"/>
            <a:chOff x="3852545" y="1009693"/>
            <a:chExt cx="3909429" cy="542192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AEA354E-F701-2FDC-B9FF-6AC5E2A48027}"/>
                </a:ext>
              </a:extLst>
            </p:cNvPr>
            <p:cNvSpPr/>
            <p:nvPr/>
          </p:nvSpPr>
          <p:spPr>
            <a:xfrm>
              <a:off x="4356243" y="1695236"/>
              <a:ext cx="2722652" cy="4736386"/>
            </a:xfrm>
            <a:custGeom>
              <a:avLst/>
              <a:gdLst>
                <a:gd name="connsiteX0" fmla="*/ 1119883 w 2804845"/>
                <a:gd name="connsiteY0" fmla="*/ 4736386 h 4736386"/>
                <a:gd name="connsiteX1" fmla="*/ 2024009 w 2804845"/>
                <a:gd name="connsiteY1" fmla="*/ 4736386 h 4736386"/>
                <a:gd name="connsiteX2" fmla="*/ 1921267 w 2804845"/>
                <a:gd name="connsiteY2" fmla="*/ 3883631 h 4736386"/>
                <a:gd name="connsiteX3" fmla="*/ 1910993 w 2804845"/>
                <a:gd name="connsiteY3" fmla="*/ 3575407 h 4736386"/>
                <a:gd name="connsiteX4" fmla="*/ 1972638 w 2804845"/>
                <a:gd name="connsiteY4" fmla="*/ 3226085 h 4736386"/>
                <a:gd name="connsiteX5" fmla="*/ 1952090 w 2804845"/>
                <a:gd name="connsiteY5" fmla="*/ 2948683 h 4736386"/>
                <a:gd name="connsiteX6" fmla="*/ 1839074 w 2804845"/>
                <a:gd name="connsiteY6" fmla="*/ 2661007 h 4736386"/>
                <a:gd name="connsiteX7" fmla="*/ 2804845 w 2804845"/>
                <a:gd name="connsiteY7" fmla="*/ 1705510 h 4736386"/>
                <a:gd name="connsiteX8" fmla="*/ 2671281 w 2804845"/>
                <a:gd name="connsiteY8" fmla="*/ 1602768 h 4736386"/>
                <a:gd name="connsiteX9" fmla="*/ 1767155 w 2804845"/>
                <a:gd name="connsiteY9" fmla="*/ 2373330 h 4736386"/>
                <a:gd name="connsiteX10" fmla="*/ 1643865 w 2804845"/>
                <a:gd name="connsiteY10" fmla="*/ 2065106 h 4736386"/>
                <a:gd name="connsiteX11" fmla="*/ 1633591 w 2804845"/>
                <a:gd name="connsiteY11" fmla="*/ 1695236 h 4736386"/>
                <a:gd name="connsiteX12" fmla="*/ 1633591 w 2804845"/>
                <a:gd name="connsiteY12" fmla="*/ 1448656 h 4736386"/>
                <a:gd name="connsiteX13" fmla="*/ 1633591 w 2804845"/>
                <a:gd name="connsiteY13" fmla="*/ 1232899 h 4736386"/>
                <a:gd name="connsiteX14" fmla="*/ 1664413 w 2804845"/>
                <a:gd name="connsiteY14" fmla="*/ 1037690 h 4736386"/>
                <a:gd name="connsiteX15" fmla="*/ 1715784 w 2804845"/>
                <a:gd name="connsiteY15" fmla="*/ 565079 h 4736386"/>
                <a:gd name="connsiteX16" fmla="*/ 1818526 w 2804845"/>
                <a:gd name="connsiteY16" fmla="*/ 20548 h 4736386"/>
                <a:gd name="connsiteX17" fmla="*/ 1613042 w 2804845"/>
                <a:gd name="connsiteY17" fmla="*/ 0 h 4736386"/>
                <a:gd name="connsiteX18" fmla="*/ 1417833 w 2804845"/>
                <a:gd name="connsiteY18" fmla="*/ 1160980 h 4736386"/>
                <a:gd name="connsiteX19" fmla="*/ 1345914 w 2804845"/>
                <a:gd name="connsiteY19" fmla="*/ 1910993 h 4736386"/>
                <a:gd name="connsiteX20" fmla="*/ 1335640 w 2804845"/>
                <a:gd name="connsiteY20" fmla="*/ 2352782 h 4736386"/>
                <a:gd name="connsiteX21" fmla="*/ 770561 w 2804845"/>
                <a:gd name="connsiteY21" fmla="*/ 1613043 h 4736386"/>
                <a:gd name="connsiteX22" fmla="*/ 523982 w 2804845"/>
                <a:gd name="connsiteY22" fmla="*/ 1428108 h 4736386"/>
                <a:gd name="connsiteX23" fmla="*/ 10274 w 2804845"/>
                <a:gd name="connsiteY23" fmla="*/ 1171254 h 4736386"/>
                <a:gd name="connsiteX24" fmla="*/ 0 w 2804845"/>
                <a:gd name="connsiteY24" fmla="*/ 1191802 h 4736386"/>
                <a:gd name="connsiteX25" fmla="*/ 565078 w 2804845"/>
                <a:gd name="connsiteY25" fmla="*/ 1623317 h 4736386"/>
                <a:gd name="connsiteX26" fmla="*/ 1089060 w 2804845"/>
                <a:gd name="connsiteY26" fmla="*/ 2465798 h 4736386"/>
                <a:gd name="connsiteX27" fmla="*/ 1315092 w 2804845"/>
                <a:gd name="connsiteY27" fmla="*/ 3051425 h 4736386"/>
                <a:gd name="connsiteX28" fmla="*/ 1171254 w 2804845"/>
                <a:gd name="connsiteY28" fmla="*/ 3616503 h 4736386"/>
                <a:gd name="connsiteX29" fmla="*/ 1191802 w 2804845"/>
                <a:gd name="connsiteY29" fmla="*/ 3832261 h 4736386"/>
                <a:gd name="connsiteX30" fmla="*/ 1119883 w 2804845"/>
                <a:gd name="connsiteY30" fmla="*/ 4736386 h 4736386"/>
                <a:gd name="connsiteX0" fmla="*/ 1119883 w 2804845"/>
                <a:gd name="connsiteY0" fmla="*/ 4736386 h 4736386"/>
                <a:gd name="connsiteX1" fmla="*/ 2024009 w 2804845"/>
                <a:gd name="connsiteY1" fmla="*/ 4736386 h 4736386"/>
                <a:gd name="connsiteX2" fmla="*/ 1921267 w 2804845"/>
                <a:gd name="connsiteY2" fmla="*/ 3883631 h 4736386"/>
                <a:gd name="connsiteX3" fmla="*/ 1910993 w 2804845"/>
                <a:gd name="connsiteY3" fmla="*/ 3575407 h 4736386"/>
                <a:gd name="connsiteX4" fmla="*/ 1972638 w 2804845"/>
                <a:gd name="connsiteY4" fmla="*/ 3226085 h 4736386"/>
                <a:gd name="connsiteX5" fmla="*/ 1952090 w 2804845"/>
                <a:gd name="connsiteY5" fmla="*/ 2948683 h 4736386"/>
                <a:gd name="connsiteX6" fmla="*/ 1839074 w 2804845"/>
                <a:gd name="connsiteY6" fmla="*/ 2661007 h 4736386"/>
                <a:gd name="connsiteX7" fmla="*/ 2804845 w 2804845"/>
                <a:gd name="connsiteY7" fmla="*/ 1705510 h 4736386"/>
                <a:gd name="connsiteX8" fmla="*/ 2671281 w 2804845"/>
                <a:gd name="connsiteY8" fmla="*/ 1602768 h 4736386"/>
                <a:gd name="connsiteX9" fmla="*/ 1767155 w 2804845"/>
                <a:gd name="connsiteY9" fmla="*/ 2373330 h 4736386"/>
                <a:gd name="connsiteX10" fmla="*/ 1643865 w 2804845"/>
                <a:gd name="connsiteY10" fmla="*/ 2065106 h 4736386"/>
                <a:gd name="connsiteX11" fmla="*/ 1633591 w 2804845"/>
                <a:gd name="connsiteY11" fmla="*/ 1695236 h 4736386"/>
                <a:gd name="connsiteX12" fmla="*/ 1633591 w 2804845"/>
                <a:gd name="connsiteY12" fmla="*/ 1448656 h 4736386"/>
                <a:gd name="connsiteX13" fmla="*/ 1633591 w 2804845"/>
                <a:gd name="connsiteY13" fmla="*/ 1232899 h 4736386"/>
                <a:gd name="connsiteX14" fmla="*/ 1664413 w 2804845"/>
                <a:gd name="connsiteY14" fmla="*/ 1037690 h 4736386"/>
                <a:gd name="connsiteX15" fmla="*/ 1715784 w 2804845"/>
                <a:gd name="connsiteY15" fmla="*/ 565079 h 4736386"/>
                <a:gd name="connsiteX16" fmla="*/ 1726059 w 2804845"/>
                <a:gd name="connsiteY16" fmla="*/ 20548 h 4736386"/>
                <a:gd name="connsiteX17" fmla="*/ 1613042 w 2804845"/>
                <a:gd name="connsiteY17" fmla="*/ 0 h 4736386"/>
                <a:gd name="connsiteX18" fmla="*/ 1417833 w 2804845"/>
                <a:gd name="connsiteY18" fmla="*/ 1160980 h 4736386"/>
                <a:gd name="connsiteX19" fmla="*/ 1345914 w 2804845"/>
                <a:gd name="connsiteY19" fmla="*/ 1910993 h 4736386"/>
                <a:gd name="connsiteX20" fmla="*/ 1335640 w 2804845"/>
                <a:gd name="connsiteY20" fmla="*/ 2352782 h 4736386"/>
                <a:gd name="connsiteX21" fmla="*/ 770561 w 2804845"/>
                <a:gd name="connsiteY21" fmla="*/ 1613043 h 4736386"/>
                <a:gd name="connsiteX22" fmla="*/ 523982 w 2804845"/>
                <a:gd name="connsiteY22" fmla="*/ 1428108 h 4736386"/>
                <a:gd name="connsiteX23" fmla="*/ 10274 w 2804845"/>
                <a:gd name="connsiteY23" fmla="*/ 1171254 h 4736386"/>
                <a:gd name="connsiteX24" fmla="*/ 0 w 2804845"/>
                <a:gd name="connsiteY24" fmla="*/ 1191802 h 4736386"/>
                <a:gd name="connsiteX25" fmla="*/ 565078 w 2804845"/>
                <a:gd name="connsiteY25" fmla="*/ 1623317 h 4736386"/>
                <a:gd name="connsiteX26" fmla="*/ 1089060 w 2804845"/>
                <a:gd name="connsiteY26" fmla="*/ 2465798 h 4736386"/>
                <a:gd name="connsiteX27" fmla="*/ 1315092 w 2804845"/>
                <a:gd name="connsiteY27" fmla="*/ 3051425 h 4736386"/>
                <a:gd name="connsiteX28" fmla="*/ 1171254 w 2804845"/>
                <a:gd name="connsiteY28" fmla="*/ 3616503 h 4736386"/>
                <a:gd name="connsiteX29" fmla="*/ 1191802 w 2804845"/>
                <a:gd name="connsiteY29" fmla="*/ 3832261 h 4736386"/>
                <a:gd name="connsiteX30" fmla="*/ 1119883 w 2804845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1839074 w 2722652"/>
                <a:gd name="connsiteY6" fmla="*/ 2661007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315092 w 2722652"/>
                <a:gd name="connsiteY27" fmla="*/ 305142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1839074 w 2722652"/>
                <a:gd name="connsiteY6" fmla="*/ 2661007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880171 w 2722652"/>
                <a:gd name="connsiteY4" fmla="*/ 3174714 h 4736386"/>
                <a:gd name="connsiteX5" fmla="*/ 1952090 w 2722652"/>
                <a:gd name="connsiteY5" fmla="*/ 294868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880171 w 2722652"/>
                <a:gd name="connsiteY4" fmla="*/ 3174714 h 4736386"/>
                <a:gd name="connsiteX5" fmla="*/ 1921268 w 2722652"/>
                <a:gd name="connsiteY5" fmla="*/ 289731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722652" h="4736386">
                  <a:moveTo>
                    <a:pt x="1119883" y="4736386"/>
                  </a:moveTo>
                  <a:lnTo>
                    <a:pt x="2024009" y="4736386"/>
                  </a:lnTo>
                  <a:lnTo>
                    <a:pt x="1921267" y="3883631"/>
                  </a:lnTo>
                  <a:lnTo>
                    <a:pt x="1910993" y="3575407"/>
                  </a:lnTo>
                  <a:lnTo>
                    <a:pt x="1880171" y="3174714"/>
                  </a:lnTo>
                  <a:lnTo>
                    <a:pt x="1921268" y="2897313"/>
                  </a:lnTo>
                  <a:lnTo>
                    <a:pt x="2024009" y="2609636"/>
                  </a:lnTo>
                  <a:lnTo>
                    <a:pt x="2722652" y="1695236"/>
                  </a:lnTo>
                  <a:lnTo>
                    <a:pt x="2671281" y="1602768"/>
                  </a:lnTo>
                  <a:lnTo>
                    <a:pt x="1767155" y="2373330"/>
                  </a:lnTo>
                  <a:lnTo>
                    <a:pt x="1643865" y="2065106"/>
                  </a:lnTo>
                  <a:lnTo>
                    <a:pt x="1633591" y="1695236"/>
                  </a:lnTo>
                  <a:lnTo>
                    <a:pt x="1633591" y="1448656"/>
                  </a:lnTo>
                  <a:lnTo>
                    <a:pt x="1633591" y="1232899"/>
                  </a:lnTo>
                  <a:lnTo>
                    <a:pt x="1664413" y="1037690"/>
                  </a:lnTo>
                  <a:lnTo>
                    <a:pt x="1715784" y="565079"/>
                  </a:lnTo>
                  <a:lnTo>
                    <a:pt x="1726059" y="20548"/>
                  </a:lnTo>
                  <a:lnTo>
                    <a:pt x="1613042" y="0"/>
                  </a:lnTo>
                  <a:lnTo>
                    <a:pt x="1417833" y="1160980"/>
                  </a:lnTo>
                  <a:lnTo>
                    <a:pt x="1345914" y="1910993"/>
                  </a:lnTo>
                  <a:lnTo>
                    <a:pt x="1335640" y="2352782"/>
                  </a:lnTo>
                  <a:lnTo>
                    <a:pt x="770561" y="1613043"/>
                  </a:lnTo>
                  <a:lnTo>
                    <a:pt x="523982" y="1428108"/>
                  </a:lnTo>
                  <a:lnTo>
                    <a:pt x="10274" y="1171254"/>
                  </a:lnTo>
                  <a:lnTo>
                    <a:pt x="0" y="1191802"/>
                  </a:lnTo>
                  <a:lnTo>
                    <a:pt x="565078" y="1623317"/>
                  </a:lnTo>
                  <a:lnTo>
                    <a:pt x="1089060" y="2465798"/>
                  </a:lnTo>
                  <a:lnTo>
                    <a:pt x="1212351" y="2979505"/>
                  </a:lnTo>
                  <a:lnTo>
                    <a:pt x="1171254" y="3616503"/>
                  </a:lnTo>
                  <a:lnTo>
                    <a:pt x="1191802" y="3832261"/>
                  </a:lnTo>
                  <a:lnTo>
                    <a:pt x="1119883" y="473638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BA7609">
                    <a:shade val="30000"/>
                    <a:satMod val="115000"/>
                  </a:srgbClr>
                </a:gs>
                <a:gs pos="50000">
                  <a:srgbClr val="BA7609">
                    <a:shade val="67500"/>
                    <a:satMod val="115000"/>
                  </a:srgbClr>
                </a:gs>
                <a:gs pos="100000">
                  <a:srgbClr val="BA7609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Graphic 21" descr="Question Mark with solid fill">
              <a:extLst>
                <a:ext uri="{FF2B5EF4-FFF2-40B4-BE49-F238E27FC236}">
                  <a16:creationId xmlns:a16="http://schemas.microsoft.com/office/drawing/2014/main" id="{4C01D168-3A23-A38B-AD82-A009186E34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960193">
              <a:off x="5863913" y="2745129"/>
              <a:ext cx="1040420" cy="1040420"/>
            </a:xfrm>
            <a:prstGeom prst="rect">
              <a:avLst/>
            </a:prstGeom>
          </p:spPr>
        </p:pic>
        <p:pic>
          <p:nvPicPr>
            <p:cNvPr id="23" name="Graphic 22" descr="Question Mark with solid fill">
              <a:extLst>
                <a:ext uri="{FF2B5EF4-FFF2-40B4-BE49-F238E27FC236}">
                  <a16:creationId xmlns:a16="http://schemas.microsoft.com/office/drawing/2014/main" id="{48D055FE-0AE3-BF5B-B573-CD9980E88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1175392">
              <a:off x="4911083" y="2406271"/>
              <a:ext cx="914400" cy="914400"/>
            </a:xfrm>
            <a:prstGeom prst="rect">
              <a:avLst/>
            </a:prstGeom>
          </p:spPr>
        </p:pic>
        <p:pic>
          <p:nvPicPr>
            <p:cNvPr id="24" name="Graphic 23" descr="Question Mark with solid fill">
              <a:extLst>
                <a:ext uri="{FF2B5EF4-FFF2-40B4-BE49-F238E27FC236}">
                  <a16:creationId xmlns:a16="http://schemas.microsoft.com/office/drawing/2014/main" id="{2BDF18DA-A91B-910E-37B1-7C4758AB3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362402">
              <a:off x="4431006" y="2085864"/>
              <a:ext cx="706145" cy="706145"/>
            </a:xfrm>
            <a:prstGeom prst="rect">
              <a:avLst/>
            </a:prstGeom>
          </p:spPr>
        </p:pic>
        <p:pic>
          <p:nvPicPr>
            <p:cNvPr id="25" name="Graphic 24" descr="Question Mark with solid fill">
              <a:extLst>
                <a:ext uri="{FF2B5EF4-FFF2-40B4-BE49-F238E27FC236}">
                  <a16:creationId xmlns:a16="http://schemas.microsoft.com/office/drawing/2014/main" id="{1F5E2786-3E4D-50C6-F5B4-BD9A945E5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98997">
              <a:off x="6648618" y="2510398"/>
              <a:ext cx="706145" cy="706145"/>
            </a:xfrm>
            <a:prstGeom prst="rect">
              <a:avLst/>
            </a:prstGeom>
          </p:spPr>
        </p:pic>
        <p:pic>
          <p:nvPicPr>
            <p:cNvPr id="26" name="Graphic 25" descr="Question Mark with solid fill">
              <a:extLst>
                <a:ext uri="{FF2B5EF4-FFF2-40B4-BE49-F238E27FC236}">
                  <a16:creationId xmlns:a16="http://schemas.microsoft.com/office/drawing/2014/main" id="{04A51DD8-B5C0-390E-A1AB-5F95B8C2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98997">
              <a:off x="6162699" y="1583744"/>
              <a:ext cx="584003" cy="584003"/>
            </a:xfrm>
            <a:prstGeom prst="rect">
              <a:avLst/>
            </a:prstGeom>
          </p:spPr>
        </p:pic>
        <p:pic>
          <p:nvPicPr>
            <p:cNvPr id="27" name="Graphic 26" descr="Question Mark with solid fill">
              <a:extLst>
                <a:ext uri="{FF2B5EF4-FFF2-40B4-BE49-F238E27FC236}">
                  <a16:creationId xmlns:a16="http://schemas.microsoft.com/office/drawing/2014/main" id="{A821147C-25E3-202B-097F-BBBD6221F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792843">
              <a:off x="5317256" y="1391080"/>
              <a:ext cx="688002" cy="688002"/>
            </a:xfrm>
            <a:prstGeom prst="rect">
              <a:avLst/>
            </a:prstGeom>
          </p:spPr>
        </p:pic>
        <p:pic>
          <p:nvPicPr>
            <p:cNvPr id="28" name="Graphic 27" descr="Question Mark with solid fill">
              <a:extLst>
                <a:ext uri="{FF2B5EF4-FFF2-40B4-BE49-F238E27FC236}">
                  <a16:creationId xmlns:a16="http://schemas.microsoft.com/office/drawing/2014/main" id="{9EDBBBDA-10A5-92FB-8892-D430621653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139060">
              <a:off x="3874659" y="2234693"/>
              <a:ext cx="584003" cy="584003"/>
            </a:xfrm>
            <a:prstGeom prst="rect">
              <a:avLst/>
            </a:prstGeom>
          </p:spPr>
        </p:pic>
        <p:pic>
          <p:nvPicPr>
            <p:cNvPr id="29" name="Graphic 28" descr="Question Mark with solid fill">
              <a:extLst>
                <a:ext uri="{FF2B5EF4-FFF2-40B4-BE49-F238E27FC236}">
                  <a16:creationId xmlns:a16="http://schemas.microsoft.com/office/drawing/2014/main" id="{4A7A809E-47E4-5DCC-41BD-242C5DD40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7366164">
              <a:off x="4406534" y="3271219"/>
              <a:ext cx="584003" cy="584003"/>
            </a:xfrm>
            <a:prstGeom prst="rect">
              <a:avLst/>
            </a:prstGeom>
          </p:spPr>
        </p:pic>
        <p:pic>
          <p:nvPicPr>
            <p:cNvPr id="30" name="Graphic 29" descr="Question Mark with solid fill">
              <a:extLst>
                <a:ext uri="{FF2B5EF4-FFF2-40B4-BE49-F238E27FC236}">
                  <a16:creationId xmlns:a16="http://schemas.microsoft.com/office/drawing/2014/main" id="{F0122035-58B5-104B-C929-1A60AAA90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3392842">
              <a:off x="7177971" y="3011938"/>
              <a:ext cx="584003" cy="584003"/>
            </a:xfrm>
            <a:prstGeom prst="rect">
              <a:avLst/>
            </a:prstGeom>
          </p:spPr>
        </p:pic>
        <p:pic>
          <p:nvPicPr>
            <p:cNvPr id="31" name="Graphic 30" descr="Question Mark with solid fill">
              <a:extLst>
                <a:ext uri="{FF2B5EF4-FFF2-40B4-BE49-F238E27FC236}">
                  <a16:creationId xmlns:a16="http://schemas.microsoft.com/office/drawing/2014/main" id="{2ED363A5-F632-539B-F959-440935AA6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20994" y="1009693"/>
              <a:ext cx="584003" cy="584003"/>
            </a:xfrm>
            <a:prstGeom prst="rect">
              <a:avLst/>
            </a:prstGeom>
          </p:spPr>
        </p:pic>
        <p:pic>
          <p:nvPicPr>
            <p:cNvPr id="32" name="Graphic 31" descr="Question Mark with solid fill">
              <a:extLst>
                <a:ext uri="{FF2B5EF4-FFF2-40B4-BE49-F238E27FC236}">
                  <a16:creationId xmlns:a16="http://schemas.microsoft.com/office/drawing/2014/main" id="{B050501B-6217-9B72-A73E-FCA2F2B94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498959">
              <a:off x="7272053" y="2454273"/>
              <a:ext cx="489786" cy="489786"/>
            </a:xfrm>
            <a:prstGeom prst="rect">
              <a:avLst/>
            </a:prstGeom>
          </p:spPr>
        </p:pic>
        <p:pic>
          <p:nvPicPr>
            <p:cNvPr id="33" name="Graphic 32" descr="Question Mark with solid fill">
              <a:extLst>
                <a:ext uri="{FF2B5EF4-FFF2-40B4-BE49-F238E27FC236}">
                  <a16:creationId xmlns:a16="http://schemas.microsoft.com/office/drawing/2014/main" id="{62B84E4D-0F4D-27C7-2C1C-F7E9C291B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547860">
              <a:off x="3852545" y="2762068"/>
              <a:ext cx="489786" cy="489786"/>
            </a:xfrm>
            <a:prstGeom prst="rect">
              <a:avLst/>
            </a:prstGeom>
          </p:spPr>
        </p:pic>
        <p:pic>
          <p:nvPicPr>
            <p:cNvPr id="34" name="Graphic 33" descr="Question Mark with solid fill">
              <a:extLst>
                <a:ext uri="{FF2B5EF4-FFF2-40B4-BE49-F238E27FC236}">
                  <a16:creationId xmlns:a16="http://schemas.microsoft.com/office/drawing/2014/main" id="{BC0D3B12-EF1D-E9B7-B284-1DA7A63C5C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3162836">
              <a:off x="6245461" y="1127657"/>
              <a:ext cx="489786" cy="4897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841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7B265-6B2E-E79A-3969-E155FB387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Representación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DE508C-CBC1-F752-03E5-EBA6A1BD20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20</a:t>
            </a:fld>
            <a:endParaRPr lang="es-P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4A873E-5741-320F-366A-44CDD4B95ADC}"/>
              </a:ext>
            </a:extLst>
          </p:cNvPr>
          <p:cNvSpPr/>
          <p:nvPr/>
        </p:nvSpPr>
        <p:spPr>
          <a:xfrm>
            <a:off x="2724350" y="2544278"/>
            <a:ext cx="7865882" cy="30299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42B3E19-6340-D070-E621-24E76C1CC7E1}"/>
              </a:ext>
            </a:extLst>
          </p:cNvPr>
          <p:cNvGrpSpPr/>
          <p:nvPr/>
        </p:nvGrpSpPr>
        <p:grpSpPr>
          <a:xfrm>
            <a:off x="3519365" y="3308193"/>
            <a:ext cx="6448920" cy="683394"/>
            <a:chOff x="3924717" y="3185649"/>
            <a:chExt cx="6448920" cy="68339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62A3DBA-3772-1500-A629-DC5CA16029AC}"/>
                </a:ext>
              </a:extLst>
            </p:cNvPr>
            <p:cNvSpPr/>
            <p:nvPr/>
          </p:nvSpPr>
          <p:spPr>
            <a:xfrm>
              <a:off x="3924717" y="3185649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16</a:t>
              </a:r>
              <a:endParaRPr lang="en-US" sz="1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EA87C71-D3C0-181C-4F5F-F746D21DDAD8}"/>
                </a:ext>
              </a:extLst>
            </p:cNvPr>
            <p:cNvSpPr/>
            <p:nvPr/>
          </p:nvSpPr>
          <p:spPr>
            <a:xfrm>
              <a:off x="4569609" y="3185649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14</a:t>
              </a:r>
              <a:endParaRPr lang="en-US" sz="18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8046A79-A251-CC5A-B054-5981AAB9CB3E}"/>
                </a:ext>
              </a:extLst>
            </p:cNvPr>
            <p:cNvSpPr/>
            <p:nvPr/>
          </p:nvSpPr>
          <p:spPr>
            <a:xfrm>
              <a:off x="5214501" y="3185649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18</a:t>
              </a:r>
              <a:endParaRPr lang="en-US" sz="18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7E1FE3D-777A-26B2-4177-803958D2C5C2}"/>
                </a:ext>
              </a:extLst>
            </p:cNvPr>
            <p:cNvSpPr/>
            <p:nvPr/>
          </p:nvSpPr>
          <p:spPr>
            <a:xfrm>
              <a:off x="5859393" y="3185649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11</a:t>
              </a:r>
              <a:endParaRPr lang="en-US" sz="18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8B6D0F0-A7F2-0E5E-C29E-EABB45774F31}"/>
                </a:ext>
              </a:extLst>
            </p:cNvPr>
            <p:cNvSpPr/>
            <p:nvPr/>
          </p:nvSpPr>
          <p:spPr>
            <a:xfrm>
              <a:off x="6504285" y="3185649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15</a:t>
              </a:r>
              <a:endParaRPr lang="en-US" sz="1800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7DF135D-E0FE-9F9C-48CD-EED7FD43B16E}"/>
                </a:ext>
              </a:extLst>
            </p:cNvPr>
            <p:cNvSpPr/>
            <p:nvPr/>
          </p:nvSpPr>
          <p:spPr>
            <a:xfrm>
              <a:off x="7149177" y="3185649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16</a:t>
              </a:r>
              <a:endParaRPr lang="en-US" sz="18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1B7CBA-F880-DCA5-4414-A50433FB627B}"/>
                </a:ext>
              </a:extLst>
            </p:cNvPr>
            <p:cNvSpPr/>
            <p:nvPr/>
          </p:nvSpPr>
          <p:spPr>
            <a:xfrm>
              <a:off x="7794069" y="3185649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8</a:t>
              </a:r>
              <a:endParaRPr lang="en-US" sz="180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AEAC281-361A-7AB5-4F5D-479101BE0939}"/>
                </a:ext>
              </a:extLst>
            </p:cNvPr>
            <p:cNvSpPr/>
            <p:nvPr/>
          </p:nvSpPr>
          <p:spPr>
            <a:xfrm>
              <a:off x="8438961" y="3185649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11</a:t>
              </a:r>
              <a:endParaRPr lang="en-US" sz="1800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CFB2352-E61A-33DE-0E32-D0BEA36E907D}"/>
                </a:ext>
              </a:extLst>
            </p:cNvPr>
            <p:cNvSpPr/>
            <p:nvPr/>
          </p:nvSpPr>
          <p:spPr>
            <a:xfrm>
              <a:off x="9083853" y="3185649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9</a:t>
              </a:r>
              <a:endParaRPr lang="en-US" sz="180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80CA5A1-72C2-8942-636C-BD8BA79D24E7}"/>
                </a:ext>
              </a:extLst>
            </p:cNvPr>
            <p:cNvSpPr/>
            <p:nvPr/>
          </p:nvSpPr>
          <p:spPr>
            <a:xfrm>
              <a:off x="9728745" y="3185649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16</a:t>
              </a:r>
              <a:endParaRPr lang="en-US" sz="1800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95BCD8E-3F36-F69E-2BEC-8C679CC4DC23}"/>
              </a:ext>
            </a:extLst>
          </p:cNvPr>
          <p:cNvSpPr txBox="1"/>
          <p:nvPr/>
        </p:nvSpPr>
        <p:spPr>
          <a:xfrm>
            <a:off x="3663743" y="4079804"/>
            <a:ext cx="308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0</a:t>
            </a:r>
            <a:endParaRPr lang="en-US" sz="1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4334EE0-812E-D0AA-CC7E-1383F3EEEF13}"/>
              </a:ext>
            </a:extLst>
          </p:cNvPr>
          <p:cNvSpPr txBox="1"/>
          <p:nvPr/>
        </p:nvSpPr>
        <p:spPr>
          <a:xfrm>
            <a:off x="4332698" y="4079804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1</a:t>
            </a:r>
            <a:endParaRPr lang="en-US" sz="1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D8E7E5-1214-4DDF-7051-2626215277EE}"/>
              </a:ext>
            </a:extLst>
          </p:cNvPr>
          <p:cNvSpPr txBox="1"/>
          <p:nvPr/>
        </p:nvSpPr>
        <p:spPr>
          <a:xfrm>
            <a:off x="4994434" y="4079803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2</a:t>
            </a:r>
            <a:endParaRPr lang="en-US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AD344B6-38CA-8F1C-EC5D-908A7C063834}"/>
              </a:ext>
            </a:extLst>
          </p:cNvPr>
          <p:cNvSpPr txBox="1"/>
          <p:nvPr/>
        </p:nvSpPr>
        <p:spPr>
          <a:xfrm>
            <a:off x="5656170" y="4079803"/>
            <a:ext cx="308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3</a:t>
            </a:r>
            <a:endParaRPr lang="en-US" sz="1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39AA72B-1F2F-D729-9AD0-73BC6DD0DBFC}"/>
              </a:ext>
            </a:extLst>
          </p:cNvPr>
          <p:cNvSpPr txBox="1"/>
          <p:nvPr/>
        </p:nvSpPr>
        <p:spPr>
          <a:xfrm>
            <a:off x="6325125" y="4079803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4</a:t>
            </a:r>
            <a:endParaRPr lang="en-US" sz="1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7EF02F-8B81-C635-37C1-E54DCDAEC83F}"/>
              </a:ext>
            </a:extLst>
          </p:cNvPr>
          <p:cNvSpPr txBox="1"/>
          <p:nvPr/>
        </p:nvSpPr>
        <p:spPr>
          <a:xfrm>
            <a:off x="6986861" y="4079802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5</a:t>
            </a:r>
            <a:endParaRPr lang="en-US" sz="1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C0F163A-EAC1-DD0C-60A9-3C089E3BB79B}"/>
              </a:ext>
            </a:extLst>
          </p:cNvPr>
          <p:cNvSpPr txBox="1"/>
          <p:nvPr/>
        </p:nvSpPr>
        <p:spPr>
          <a:xfrm>
            <a:off x="7570801" y="4079802"/>
            <a:ext cx="308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6</a:t>
            </a:r>
            <a:endParaRPr lang="en-US" sz="18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FA91FF-D001-C6FC-B524-883305C77E05}"/>
              </a:ext>
            </a:extLst>
          </p:cNvPr>
          <p:cNvSpPr txBox="1"/>
          <p:nvPr/>
        </p:nvSpPr>
        <p:spPr>
          <a:xfrm>
            <a:off x="8239756" y="4079802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7</a:t>
            </a:r>
            <a:endParaRPr lang="en-US" sz="1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2CD322-490F-7753-12AF-66FA6AAB3DBE}"/>
              </a:ext>
            </a:extLst>
          </p:cNvPr>
          <p:cNvSpPr txBox="1"/>
          <p:nvPr/>
        </p:nvSpPr>
        <p:spPr>
          <a:xfrm>
            <a:off x="8901492" y="4079801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8</a:t>
            </a:r>
            <a:endParaRPr lang="en-US" sz="18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D5594C-E157-EFAF-FB43-CD94C121399D}"/>
              </a:ext>
            </a:extLst>
          </p:cNvPr>
          <p:cNvSpPr txBox="1"/>
          <p:nvPr/>
        </p:nvSpPr>
        <p:spPr>
          <a:xfrm>
            <a:off x="9503863" y="4079800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9</a:t>
            </a:r>
            <a:endParaRPr lang="en-US" sz="1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9FF033B-8B7F-D076-7985-3D58B69510C1}"/>
              </a:ext>
            </a:extLst>
          </p:cNvPr>
          <p:cNvSpPr txBox="1"/>
          <p:nvPr/>
        </p:nvSpPr>
        <p:spPr>
          <a:xfrm>
            <a:off x="3430332" y="2855637"/>
            <a:ext cx="822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b="1" dirty="0"/>
              <a:t>notas</a:t>
            </a:r>
            <a:endParaRPr lang="en-US" sz="18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C6E5B2-07A0-88BA-91C4-0D877AF9E2D0}"/>
              </a:ext>
            </a:extLst>
          </p:cNvPr>
          <p:cNvSpPr txBox="1"/>
          <p:nvPr/>
        </p:nvSpPr>
        <p:spPr>
          <a:xfrm>
            <a:off x="1491696" y="4076335"/>
            <a:ext cx="11478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i="1" dirty="0">
                <a:solidFill>
                  <a:srgbClr val="BA7609"/>
                </a:solidFill>
              </a:rPr>
              <a:t>índices</a:t>
            </a:r>
            <a:endParaRPr lang="en-US" sz="1600" i="1" dirty="0">
              <a:solidFill>
                <a:srgbClr val="BA7609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89C5FE2-72CF-A2D8-E277-1884060CCE60}"/>
              </a:ext>
            </a:extLst>
          </p:cNvPr>
          <p:cNvSpPr txBox="1"/>
          <p:nvPr/>
        </p:nvSpPr>
        <p:spPr>
          <a:xfrm>
            <a:off x="5956377" y="1854006"/>
            <a:ext cx="11478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i="1" dirty="0">
                <a:solidFill>
                  <a:srgbClr val="BA7609"/>
                </a:solidFill>
              </a:rPr>
              <a:t>elementos</a:t>
            </a:r>
            <a:endParaRPr lang="en-US" sz="1600" i="1" dirty="0">
              <a:solidFill>
                <a:srgbClr val="BA7609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A3C14F-90B4-2F13-4F14-D20A4EB4B243}"/>
              </a:ext>
            </a:extLst>
          </p:cNvPr>
          <p:cNvCxnSpPr>
            <a:cxnSpLocks/>
          </p:cNvCxnSpPr>
          <p:nvPr/>
        </p:nvCxnSpPr>
        <p:spPr>
          <a:xfrm flipH="1">
            <a:off x="6530282" y="2329653"/>
            <a:ext cx="63489" cy="876462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0DB2F72-EC26-843F-1E55-47730B441CB1}"/>
              </a:ext>
            </a:extLst>
          </p:cNvPr>
          <p:cNvCxnSpPr>
            <a:cxnSpLocks/>
          </p:cNvCxnSpPr>
          <p:nvPr/>
        </p:nvCxnSpPr>
        <p:spPr>
          <a:xfrm flipH="1">
            <a:off x="5956377" y="2309032"/>
            <a:ext cx="505908" cy="882664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FF87B42-5499-58AB-9569-6D50310EA675}"/>
              </a:ext>
            </a:extLst>
          </p:cNvPr>
          <p:cNvCxnSpPr>
            <a:cxnSpLocks/>
          </p:cNvCxnSpPr>
          <p:nvPr/>
        </p:nvCxnSpPr>
        <p:spPr>
          <a:xfrm>
            <a:off x="2509329" y="4264466"/>
            <a:ext cx="927769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39378A5-0D05-35CE-DD7C-8109532D9B07}"/>
              </a:ext>
            </a:extLst>
          </p:cNvPr>
          <p:cNvGrpSpPr/>
          <p:nvPr/>
        </p:nvGrpSpPr>
        <p:grpSpPr>
          <a:xfrm>
            <a:off x="3504439" y="4685795"/>
            <a:ext cx="6448920" cy="338554"/>
            <a:chOff x="4282933" y="4714249"/>
            <a:chExt cx="6448920" cy="33855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0FB3E2-90FE-CCAE-3B84-8D3AC2CB512F}"/>
                </a:ext>
              </a:extLst>
            </p:cNvPr>
            <p:cNvSpPr txBox="1"/>
            <p:nvPr/>
          </p:nvSpPr>
          <p:spPr>
            <a:xfrm>
              <a:off x="6523435" y="4714249"/>
              <a:ext cx="19691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i="1" dirty="0">
                  <a:solidFill>
                    <a:srgbClr val="BA7609"/>
                  </a:solidFill>
                </a:rPr>
                <a:t>Longitud: 10</a:t>
              </a:r>
              <a:endParaRPr lang="en-US" sz="1600" i="1" dirty="0">
                <a:solidFill>
                  <a:srgbClr val="BA7609"/>
                </a:solidFill>
              </a:endParaRP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431D9DF-15F1-C317-F0BF-FC08F706ED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82933" y="4879557"/>
              <a:ext cx="2437012" cy="1"/>
            </a:xfrm>
            <a:prstGeom prst="straightConnector1">
              <a:avLst/>
            </a:prstGeom>
            <a:ln w="28575">
              <a:solidFill>
                <a:schemeClr val="accent4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7653C6E2-9B62-D7F0-71E0-D554585A07CC}"/>
                </a:ext>
              </a:extLst>
            </p:cNvPr>
            <p:cNvCxnSpPr>
              <a:cxnSpLocks/>
            </p:cNvCxnSpPr>
            <p:nvPr/>
          </p:nvCxnSpPr>
          <p:spPr>
            <a:xfrm>
              <a:off x="8294841" y="4879557"/>
              <a:ext cx="2437012" cy="1"/>
            </a:xfrm>
            <a:prstGeom prst="straightConnector1">
              <a:avLst/>
            </a:prstGeom>
            <a:ln w="28575">
              <a:solidFill>
                <a:schemeClr val="accent4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47994A2C-4862-86FA-893A-2721F90BD252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6C7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bg1">
                    <a:lumMod val="75000"/>
                  </a:schemeClr>
                </a:solidFill>
              </a:rPr>
              <a:t>3. Arreglos de una dimensión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3DB452-900F-BDC2-B53B-E6204271338C}"/>
              </a:ext>
            </a:extLst>
          </p:cNvPr>
          <p:cNvSpPr txBox="1"/>
          <p:nvPr/>
        </p:nvSpPr>
        <p:spPr>
          <a:xfrm>
            <a:off x="3359321" y="1854006"/>
            <a:ext cx="11478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i="1" dirty="0">
                <a:solidFill>
                  <a:srgbClr val="BA7609"/>
                </a:solidFill>
              </a:rPr>
              <a:t>Variable</a:t>
            </a:r>
            <a:endParaRPr lang="en-US" sz="1600" i="1" dirty="0">
              <a:solidFill>
                <a:srgbClr val="BA7609"/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A7C21E2-508F-C424-BD72-08B34C6C52F7}"/>
              </a:ext>
            </a:extLst>
          </p:cNvPr>
          <p:cNvCxnSpPr>
            <a:cxnSpLocks/>
          </p:cNvCxnSpPr>
          <p:nvPr/>
        </p:nvCxnSpPr>
        <p:spPr>
          <a:xfrm flipH="1">
            <a:off x="3867241" y="2268220"/>
            <a:ext cx="63489" cy="537942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87E7CFA-7B06-798F-0D24-C16CE33C63D4}"/>
              </a:ext>
            </a:extLst>
          </p:cNvPr>
          <p:cNvSpPr txBox="1"/>
          <p:nvPr/>
        </p:nvSpPr>
        <p:spPr>
          <a:xfrm>
            <a:off x="889149" y="6334780"/>
            <a:ext cx="82866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 err="1">
                <a:solidFill>
                  <a:srgbClr val="00B0F0"/>
                </a:solidFill>
              </a:rPr>
              <a:t>Gráficamente</a:t>
            </a:r>
            <a:r>
              <a:rPr lang="en-US" i="1" dirty="0">
                <a:solidFill>
                  <a:srgbClr val="00B0F0"/>
                </a:solidFill>
              </a:rPr>
              <a:t>, se </a:t>
            </a:r>
            <a:r>
              <a:rPr lang="en-US" i="1" dirty="0" err="1">
                <a:solidFill>
                  <a:srgbClr val="00B0F0"/>
                </a:solidFill>
              </a:rPr>
              <a:t>puede</a:t>
            </a:r>
            <a:r>
              <a:rPr lang="en-US" i="1" dirty="0">
                <a:solidFill>
                  <a:srgbClr val="00B0F0"/>
                </a:solidFill>
              </a:rPr>
              <a:t> </a:t>
            </a:r>
            <a:r>
              <a:rPr lang="en-US" i="1" dirty="0" err="1">
                <a:solidFill>
                  <a:srgbClr val="00B0F0"/>
                </a:solidFill>
              </a:rPr>
              <a:t>representar</a:t>
            </a:r>
            <a:r>
              <a:rPr lang="en-US" i="1" dirty="0">
                <a:solidFill>
                  <a:srgbClr val="00B0F0"/>
                </a:solidFill>
              </a:rPr>
              <a:t> horizontal (fila) o </a:t>
            </a:r>
            <a:r>
              <a:rPr lang="en-US" i="1" dirty="0" err="1">
                <a:solidFill>
                  <a:srgbClr val="00B0F0"/>
                </a:solidFill>
              </a:rPr>
              <a:t>verticalmente</a:t>
            </a:r>
            <a:r>
              <a:rPr lang="en-US" i="1" dirty="0">
                <a:solidFill>
                  <a:srgbClr val="00B0F0"/>
                </a:solidFill>
              </a:rPr>
              <a:t> (</a:t>
            </a:r>
            <a:r>
              <a:rPr lang="en-US" i="1" dirty="0" err="1">
                <a:solidFill>
                  <a:srgbClr val="00B0F0"/>
                </a:solidFill>
              </a:rPr>
              <a:t>columna</a:t>
            </a:r>
            <a:r>
              <a:rPr lang="en-US" i="1" dirty="0">
                <a:solidFill>
                  <a:srgbClr val="00B0F0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7181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7B265-6B2E-E79A-3969-E155FB387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Arreglos de 1 dimensión en Java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DE508C-CBC1-F752-03E5-EBA6A1BD20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21</a:t>
            </a:fld>
            <a:endParaRPr lang="es-PE"/>
          </a:p>
        </p:txBody>
      </p:sp>
      <p:sp>
        <p:nvSpPr>
          <p:cNvPr id="54" name="Content Placeholder 53">
            <a:extLst>
              <a:ext uri="{FF2B5EF4-FFF2-40B4-BE49-F238E27FC236}">
                <a16:creationId xmlns:a16="http://schemas.microsoft.com/office/drawing/2014/main" id="{65F398EE-7AC1-5725-498B-B903B66B8E9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Java tiene soporte para crear arreglos de </a:t>
            </a:r>
            <a:r>
              <a:rPr lang="es-ES" b="1" dirty="0"/>
              <a:t>n dimensiones</a:t>
            </a:r>
            <a:r>
              <a:rPr lang="es-ES" dirty="0"/>
              <a:t>.</a:t>
            </a:r>
          </a:p>
          <a:p>
            <a:r>
              <a:rPr lang="es-ES" dirty="0"/>
              <a:t>Los arreglos en Java tienen </a:t>
            </a:r>
            <a:r>
              <a:rPr lang="es-ES" u="sng" dirty="0"/>
              <a:t>índices basados en cero</a:t>
            </a:r>
            <a:r>
              <a:rPr lang="es-ES" dirty="0"/>
              <a:t>, es decir:</a:t>
            </a:r>
          </a:p>
          <a:p>
            <a:pPr lvl="1"/>
            <a:r>
              <a:rPr lang="es-ES" dirty="0"/>
              <a:t>El primer elemento del arreglo se accede con el índice cero; el segundo, con el índice uno; y así, sucesivamente.</a:t>
            </a:r>
          </a:p>
          <a:p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arreglo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Java es de </a:t>
            </a:r>
            <a:r>
              <a:rPr lang="en-US" u="sng" dirty="0"/>
              <a:t>un </a:t>
            </a:r>
            <a:r>
              <a:rPr lang="en-US" u="sng" dirty="0" err="1"/>
              <a:t>tipo</a:t>
            </a:r>
            <a:r>
              <a:rPr lang="en-US" u="sng" dirty="0"/>
              <a:t> de </a:t>
            </a:r>
            <a:r>
              <a:rPr lang="en-US" u="sng" dirty="0" err="1"/>
              <a:t>dato</a:t>
            </a:r>
            <a:r>
              <a:rPr lang="en-US" u="sng" dirty="0"/>
              <a:t> </a:t>
            </a:r>
            <a:r>
              <a:rPr lang="en-US" u="sng" dirty="0" err="1"/>
              <a:t>específico</a:t>
            </a:r>
            <a:r>
              <a:rPr lang="en-US" dirty="0"/>
              <a:t>.</a:t>
            </a:r>
          </a:p>
          <a:p>
            <a:r>
              <a:rPr lang="en-US" dirty="0"/>
              <a:t>Un </a:t>
            </a:r>
            <a:r>
              <a:rPr lang="en-US" dirty="0" err="1"/>
              <a:t>arreglo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contener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de </a:t>
            </a:r>
            <a:r>
              <a:rPr lang="en-US" dirty="0" err="1"/>
              <a:t>tipo</a:t>
            </a:r>
            <a:r>
              <a:rPr lang="en-US" dirty="0"/>
              <a:t> </a:t>
            </a:r>
            <a:r>
              <a:rPr lang="en-US" dirty="0" err="1"/>
              <a:t>primitivo</a:t>
            </a:r>
            <a:r>
              <a:rPr lang="en-US" dirty="0"/>
              <a:t> o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referencia</a:t>
            </a:r>
            <a:r>
              <a:rPr lang="en-US" dirty="0"/>
              <a:t>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6A5E298-C14B-7995-862B-4878E46ABD60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6C7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bg1">
                    <a:lumMod val="75000"/>
                  </a:schemeClr>
                </a:solidFill>
              </a:rPr>
              <a:t>3. Arreglos de una dimensión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83BF044-71DD-407B-D75E-B93A7F6ACC17}"/>
              </a:ext>
            </a:extLst>
          </p:cNvPr>
          <p:cNvGrpSpPr/>
          <p:nvPr/>
        </p:nvGrpSpPr>
        <p:grpSpPr>
          <a:xfrm>
            <a:off x="5972799" y="5152779"/>
            <a:ext cx="4331079" cy="1509244"/>
            <a:chOff x="213753" y="1705980"/>
            <a:chExt cx="4331079" cy="150924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B5CD735-69D8-2087-4C0D-C57F5F41CA43}"/>
                </a:ext>
              </a:extLst>
            </p:cNvPr>
            <p:cNvGrpSpPr/>
            <p:nvPr/>
          </p:nvGrpSpPr>
          <p:grpSpPr>
            <a:xfrm>
              <a:off x="1320372" y="2089632"/>
              <a:ext cx="3224460" cy="683394"/>
              <a:chOff x="1320372" y="2089632"/>
              <a:chExt cx="3224460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6E70CB4-1244-57B8-2F6E-3BF00E0D3CEB}"/>
                  </a:ext>
                </a:extLst>
              </p:cNvPr>
              <p:cNvSpPr/>
              <p:nvPr/>
            </p:nvSpPr>
            <p:spPr>
              <a:xfrm>
                <a:off x="1320372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16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871B65F8-9E9D-275C-1AF0-C502C8ADD5AB}"/>
                  </a:ext>
                </a:extLst>
              </p:cNvPr>
              <p:cNvSpPr/>
              <p:nvPr/>
            </p:nvSpPr>
            <p:spPr>
              <a:xfrm>
                <a:off x="1965264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14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74DE9C0-DF21-FBED-42A5-E244E2204BCE}"/>
                  </a:ext>
                </a:extLst>
              </p:cNvPr>
              <p:cNvSpPr/>
              <p:nvPr/>
            </p:nvSpPr>
            <p:spPr>
              <a:xfrm>
                <a:off x="2610156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18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2712C87-5962-E45B-ADF1-0AB44B7C6846}"/>
                  </a:ext>
                </a:extLst>
              </p:cNvPr>
              <p:cNvSpPr/>
              <p:nvPr/>
            </p:nvSpPr>
            <p:spPr>
              <a:xfrm>
                <a:off x="3255048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13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81D050FC-4D05-344C-B143-80D9C7BD501D}"/>
                  </a:ext>
                </a:extLst>
              </p:cNvPr>
              <p:cNvSpPr/>
              <p:nvPr/>
            </p:nvSpPr>
            <p:spPr>
              <a:xfrm>
                <a:off x="3899940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15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E4C4D52-ABE7-5973-212F-54A1043DE5DF}"/>
                </a:ext>
              </a:extLst>
            </p:cNvPr>
            <p:cNvGrpSpPr/>
            <p:nvPr/>
          </p:nvGrpSpPr>
          <p:grpSpPr>
            <a:xfrm>
              <a:off x="213753" y="1705980"/>
              <a:ext cx="4331079" cy="1509244"/>
              <a:chOff x="2680064" y="5213311"/>
              <a:chExt cx="4539444" cy="1509244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6D2F106-72C9-DB7B-5012-DA3EBA893539}"/>
                  </a:ext>
                </a:extLst>
              </p:cNvPr>
              <p:cNvSpPr txBox="1"/>
              <p:nvPr/>
            </p:nvSpPr>
            <p:spPr>
              <a:xfrm>
                <a:off x="4061862" y="5213312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3E2D0DE-E1DC-F5E1-1656-CFC4C68534CA}"/>
                  </a:ext>
                </a:extLst>
              </p:cNvPr>
              <p:cNvSpPr txBox="1"/>
              <p:nvPr/>
            </p:nvSpPr>
            <p:spPr>
              <a:xfrm>
                <a:off x="4730817" y="5213312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D74AC42-8D79-C509-12F3-EF71FE637B2C}"/>
                  </a:ext>
                </a:extLst>
              </p:cNvPr>
              <p:cNvSpPr txBox="1"/>
              <p:nvPr/>
            </p:nvSpPr>
            <p:spPr>
              <a:xfrm>
                <a:off x="5392553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B545ED6-264A-6675-989C-A1E483D5729F}"/>
                  </a:ext>
                </a:extLst>
              </p:cNvPr>
              <p:cNvSpPr txBox="1"/>
              <p:nvPr/>
            </p:nvSpPr>
            <p:spPr>
              <a:xfrm>
                <a:off x="6054289" y="5213311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8A4CDCB-4C96-673A-FCE8-F6A2FC5E43E1}"/>
                  </a:ext>
                </a:extLst>
              </p:cNvPr>
              <p:cNvSpPr txBox="1"/>
              <p:nvPr/>
            </p:nvSpPr>
            <p:spPr>
              <a:xfrm>
                <a:off x="6723244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90A9BA7-67FE-7EBC-1B46-72E0589CD6F7}"/>
                  </a:ext>
                </a:extLst>
              </p:cNvPr>
              <p:cNvSpPr txBox="1"/>
              <p:nvPr/>
            </p:nvSpPr>
            <p:spPr>
              <a:xfrm>
                <a:off x="2680064" y="5753994"/>
                <a:ext cx="11044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edades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95716F1-F68B-3E5E-862B-357298AA7671}"/>
                  </a:ext>
                </a:extLst>
              </p:cNvPr>
              <p:cNvSpPr txBox="1"/>
              <p:nvPr/>
            </p:nvSpPr>
            <p:spPr>
              <a:xfrm>
                <a:off x="3810501" y="6414778"/>
                <a:ext cx="340900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dirty="0">
                    <a:solidFill>
                      <a:srgbClr val="00B0F0"/>
                    </a:solidFill>
                  </a:rPr>
                  <a:t>Contiene valores de tipo </a:t>
                </a:r>
                <a:r>
                  <a:rPr lang="es-ES" b="1" dirty="0" err="1">
                    <a:solidFill>
                      <a:srgbClr val="00B0F0"/>
                    </a:solidFill>
                  </a:rPr>
                  <a:t>int</a:t>
                </a:r>
                <a:endParaRPr lang="en-US" b="1" dirty="0">
                  <a:solidFill>
                    <a:srgbClr val="00B0F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977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7B265-6B2E-E79A-3969-E155FB387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Casos de aplicabilidad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DE508C-CBC1-F752-03E5-EBA6A1BD20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22</a:t>
            </a:fld>
            <a:endParaRPr lang="es-PE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B70379EE-41AA-AF32-1559-CBCDC0415A6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0800" indent="0">
              <a:buNone/>
            </a:pPr>
            <a:r>
              <a:rPr lang="es-ES" dirty="0"/>
              <a:t>Indique, en cada caso, el tipo de dato y longitud del arreglo que debería crearse, de acuerdo al requerimiento: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6A5E298-C14B-7995-862B-4878E46ABD60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6C7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bg1">
                    <a:lumMod val="75000"/>
                  </a:schemeClr>
                </a:solidFill>
              </a:rPr>
              <a:t>3. Arreglos de una dimensión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DB5115A4-31CC-436B-0009-98E15A1DCA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655822"/>
              </p:ext>
            </p:extLst>
          </p:nvPr>
        </p:nvGraphicFramePr>
        <p:xfrm>
          <a:off x="1203648" y="2752627"/>
          <a:ext cx="10150151" cy="324440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033493">
                  <a:extLst>
                    <a:ext uri="{9D8B030D-6E8A-4147-A177-3AD203B41FA5}">
                      <a16:colId xmlns:a16="http://schemas.microsoft.com/office/drawing/2014/main" val="2323699824"/>
                    </a:ext>
                  </a:extLst>
                </a:gridCol>
                <a:gridCol w="2152186">
                  <a:extLst>
                    <a:ext uri="{9D8B030D-6E8A-4147-A177-3AD203B41FA5}">
                      <a16:colId xmlns:a16="http://schemas.microsoft.com/office/drawing/2014/main" val="2732914868"/>
                    </a:ext>
                  </a:extLst>
                </a:gridCol>
                <a:gridCol w="1964472">
                  <a:extLst>
                    <a:ext uri="{9D8B030D-6E8A-4147-A177-3AD203B41FA5}">
                      <a16:colId xmlns:a16="http://schemas.microsoft.com/office/drawing/2014/main" val="3879323280"/>
                    </a:ext>
                  </a:extLst>
                </a:gridCol>
              </a:tblGrid>
              <a:tr h="382231">
                <a:tc>
                  <a:txBody>
                    <a:bodyPr/>
                    <a:lstStyle/>
                    <a:p>
                      <a:r>
                        <a:rPr lang="es-ES" sz="2000" dirty="0"/>
                        <a:t>Caso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/>
                        <a:t>Tipo de dato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/>
                        <a:t>Longitud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694607"/>
                  </a:ext>
                </a:extLst>
              </a:tr>
              <a:tr h="9158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20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Se desea almacenar los salarios de un empleado durante todo el año.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225552"/>
                  </a:ext>
                </a:extLst>
              </a:tr>
              <a:tr h="9158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20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Se desea almacenar las edades de 10 alumnos de un aula de clase.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518379"/>
                  </a:ext>
                </a:extLst>
              </a:tr>
              <a:tr h="915822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s-ES" sz="20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Se desea almacenar la población de los 57 países del continente americano.</a:t>
                      </a:r>
                      <a:endParaRPr lang="en-US" sz="200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777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165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94A3F2B-1A1F-6428-0EFF-C93E0A40CEAB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836B89-8643-C7BC-4904-2F4B9A80D6DE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563EF6-1ADF-344A-34A9-4B97CDC2F953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435BBF3-1B84-92C6-1B06-8965B4A846A3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23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Teoría de Arreglos.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Conceptos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Tipos de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de una dimensión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16584ACB-25F2-2A70-FAE0-27D1AC50F5B8}"/>
              </a:ext>
            </a:extLst>
          </p:cNvPr>
          <p:cNvSpPr/>
          <p:nvPr/>
        </p:nvSpPr>
        <p:spPr>
          <a:xfrm>
            <a:off x="2483651" y="683513"/>
            <a:ext cx="7722218" cy="559961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E8C39D3-EF1D-2071-421C-994FFD31E8D0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7D130A2-F5C8-391A-536E-616D9BBA3DE4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B1EA47B-AC71-4A47-216C-A04C933046B8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4D34B55-1756-FEE0-4AE0-276485E26B2D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Creación, acceso y recorrido en Java.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770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BE9C2-EEB1-8052-B7F8-535AD78D0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Declaración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3B5DA-8AFC-5C18-DA7B-C1940D0298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24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055FC-1934-923E-5EDF-0CB3F0CB04B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La declaración de un arreglo consta de tres partes: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No basta con declarar un arreglo, hay que crearlo (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asignar memoria</a:t>
            </a:r>
            <a:r>
              <a:rPr lang="es-ES" dirty="0"/>
              <a:t>) para poder utilizarlo.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C231E9-9323-1CF2-F0F4-B361479992F6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902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rtl="0"/>
            <a:r>
              <a:rPr lang="es-ES" sz="2000" dirty="0">
                <a:solidFill>
                  <a:schemeClr val="accent2"/>
                </a:solidFill>
              </a:rPr>
              <a:t>4. </a:t>
            </a:r>
            <a:r>
              <a:rPr lang="es-ES" sz="2000" b="0" i="0" u="none" strike="noStrike" baseline="0" dirty="0">
                <a:solidFill>
                  <a:schemeClr val="accent2"/>
                </a:solidFill>
                <a:latin typeface="Arial" panose="020B0604020202020204" pitchFamily="34" charset="0"/>
              </a:rPr>
              <a:t>Creación, acceso y recorrido en Java.</a:t>
            </a: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C6C24A07-E039-EB0A-742D-17161BE46F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1121" y="2659234"/>
            <a:ext cx="4915205" cy="524173"/>
          </a:xfrm>
          <a:prstGeom prst="roundRect">
            <a:avLst>
              <a:gd name="adj" fmla="val 20752"/>
            </a:avLst>
          </a:prstGeom>
          <a:solidFill>
            <a:srgbClr val="2B2B2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short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FF00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notas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endParaRPr lang="en-US" altLang="en-US" sz="2400" dirty="0">
              <a:solidFill>
                <a:schemeClr val="tx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DD2C09-1C62-4FE7-D09A-E6C699CD0B66}"/>
              </a:ext>
            </a:extLst>
          </p:cNvPr>
          <p:cNvSpPr txBox="1"/>
          <p:nvPr/>
        </p:nvSpPr>
        <p:spPr>
          <a:xfrm>
            <a:off x="2885698" y="2181127"/>
            <a:ext cx="1706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tipo de dato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8C83EAA-9BF6-F139-7178-0647ADD97BEE}"/>
              </a:ext>
            </a:extLst>
          </p:cNvPr>
          <p:cNvSpPr/>
          <p:nvPr/>
        </p:nvSpPr>
        <p:spPr>
          <a:xfrm rot="10800000" flipH="1" flipV="1">
            <a:off x="4259186" y="2382071"/>
            <a:ext cx="723780" cy="461800"/>
          </a:xfrm>
          <a:custGeom>
            <a:avLst/>
            <a:gdLst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88830"/>
              <a:gd name="connsiteY0" fmla="*/ 0 h 710070"/>
              <a:gd name="connsiteX1" fmla="*/ 1288830 w 1288830"/>
              <a:gd name="connsiteY1" fmla="*/ 710070 h 710070"/>
              <a:gd name="connsiteX0" fmla="*/ 0 w 1288830"/>
              <a:gd name="connsiteY0" fmla="*/ 0 h 710070"/>
              <a:gd name="connsiteX1" fmla="*/ 1288830 w 1288830"/>
              <a:gd name="connsiteY1" fmla="*/ 710070 h 710070"/>
              <a:gd name="connsiteX0" fmla="*/ 0 w 1288830"/>
              <a:gd name="connsiteY0" fmla="*/ 0 h 710070"/>
              <a:gd name="connsiteX1" fmla="*/ 1288830 w 1288830"/>
              <a:gd name="connsiteY1" fmla="*/ 710070 h 710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8830" h="710070">
                <a:moveTo>
                  <a:pt x="0" y="0"/>
                </a:moveTo>
                <a:cubicBezTo>
                  <a:pt x="685234" y="4430"/>
                  <a:pt x="812201" y="206074"/>
                  <a:pt x="1288830" y="710070"/>
                </a:cubicBezTo>
              </a:path>
            </a:pathLst>
          </a:custGeom>
          <a:noFill/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211B53-F22F-5119-1CF3-894C5E33C19C}"/>
              </a:ext>
            </a:extLst>
          </p:cNvPr>
          <p:cNvSpPr txBox="1"/>
          <p:nvPr/>
        </p:nvSpPr>
        <p:spPr>
          <a:xfrm>
            <a:off x="3444192" y="3372575"/>
            <a:ext cx="2238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corchetes vacíos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3E3F3D-9EEC-CAD8-9F87-D2781F57D4B9}"/>
              </a:ext>
            </a:extLst>
          </p:cNvPr>
          <p:cNvSpPr txBox="1"/>
          <p:nvPr/>
        </p:nvSpPr>
        <p:spPr>
          <a:xfrm>
            <a:off x="8468940" y="2141148"/>
            <a:ext cx="2238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identificador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CCD0BA-1066-EE4F-4965-5290B9E79A1E}"/>
              </a:ext>
            </a:extLst>
          </p:cNvPr>
          <p:cNvSpPr/>
          <p:nvPr/>
        </p:nvSpPr>
        <p:spPr>
          <a:xfrm rot="7911956">
            <a:off x="7599557" y="2512958"/>
            <a:ext cx="904129" cy="418685"/>
          </a:xfrm>
          <a:custGeom>
            <a:avLst/>
            <a:gdLst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88830"/>
              <a:gd name="connsiteY0" fmla="*/ 0 h 710070"/>
              <a:gd name="connsiteX1" fmla="*/ 1288830 w 1288830"/>
              <a:gd name="connsiteY1" fmla="*/ 710070 h 710070"/>
              <a:gd name="connsiteX0" fmla="*/ 0 w 1288830"/>
              <a:gd name="connsiteY0" fmla="*/ 0 h 710070"/>
              <a:gd name="connsiteX1" fmla="*/ 1288830 w 1288830"/>
              <a:gd name="connsiteY1" fmla="*/ 710070 h 710070"/>
              <a:gd name="connsiteX0" fmla="*/ 0 w 1288830"/>
              <a:gd name="connsiteY0" fmla="*/ 0 h 710070"/>
              <a:gd name="connsiteX1" fmla="*/ 1288830 w 1288830"/>
              <a:gd name="connsiteY1" fmla="*/ 710070 h 710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8830" h="710070">
                <a:moveTo>
                  <a:pt x="0" y="0"/>
                </a:moveTo>
                <a:cubicBezTo>
                  <a:pt x="685234" y="4430"/>
                  <a:pt x="812201" y="206074"/>
                  <a:pt x="1288830" y="710070"/>
                </a:cubicBezTo>
              </a:path>
            </a:pathLst>
          </a:custGeom>
          <a:noFill/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E9645B5-A35A-56B5-45E6-87EB37E3954A}"/>
              </a:ext>
            </a:extLst>
          </p:cNvPr>
          <p:cNvSpPr/>
          <p:nvPr/>
        </p:nvSpPr>
        <p:spPr>
          <a:xfrm rot="900000" flipV="1">
            <a:off x="5471012" y="3038463"/>
            <a:ext cx="539923" cy="655751"/>
          </a:xfrm>
          <a:custGeom>
            <a:avLst/>
            <a:gdLst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88830"/>
              <a:gd name="connsiteY0" fmla="*/ 0 h 710070"/>
              <a:gd name="connsiteX1" fmla="*/ 1288830 w 1288830"/>
              <a:gd name="connsiteY1" fmla="*/ 710070 h 710070"/>
              <a:gd name="connsiteX0" fmla="*/ 0 w 1288830"/>
              <a:gd name="connsiteY0" fmla="*/ 0 h 710070"/>
              <a:gd name="connsiteX1" fmla="*/ 1288830 w 1288830"/>
              <a:gd name="connsiteY1" fmla="*/ 710070 h 710070"/>
              <a:gd name="connsiteX0" fmla="*/ 0 w 1288830"/>
              <a:gd name="connsiteY0" fmla="*/ 0 h 710070"/>
              <a:gd name="connsiteX1" fmla="*/ 1288830 w 1288830"/>
              <a:gd name="connsiteY1" fmla="*/ 710070 h 710070"/>
              <a:gd name="connsiteX0" fmla="*/ 0 w 1419506"/>
              <a:gd name="connsiteY0" fmla="*/ 0 h 724764"/>
              <a:gd name="connsiteX1" fmla="*/ 1419506 w 1419506"/>
              <a:gd name="connsiteY1" fmla="*/ 724764 h 724764"/>
              <a:gd name="connsiteX0" fmla="*/ 0 w 1419506"/>
              <a:gd name="connsiteY0" fmla="*/ 0 h 724764"/>
              <a:gd name="connsiteX1" fmla="*/ 1419506 w 1419506"/>
              <a:gd name="connsiteY1" fmla="*/ 724764 h 724764"/>
              <a:gd name="connsiteX0" fmla="*/ 0 w 1419506"/>
              <a:gd name="connsiteY0" fmla="*/ 0 h 724764"/>
              <a:gd name="connsiteX1" fmla="*/ 1419506 w 1419506"/>
              <a:gd name="connsiteY1" fmla="*/ 724764 h 724764"/>
              <a:gd name="connsiteX0" fmla="*/ 0 w 1421879"/>
              <a:gd name="connsiteY0" fmla="*/ 0 h 724764"/>
              <a:gd name="connsiteX1" fmla="*/ 1419506 w 1421879"/>
              <a:gd name="connsiteY1" fmla="*/ 724764 h 724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21879" h="724764">
                <a:moveTo>
                  <a:pt x="0" y="0"/>
                </a:moveTo>
                <a:cubicBezTo>
                  <a:pt x="726750" y="114902"/>
                  <a:pt x="1469324" y="185923"/>
                  <a:pt x="1419506" y="724764"/>
                </a:cubicBezTo>
              </a:path>
            </a:pathLst>
          </a:custGeom>
          <a:noFill/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3476C91-2C13-B067-CF53-FB5A384AF19C}"/>
              </a:ext>
            </a:extLst>
          </p:cNvPr>
          <p:cNvGrpSpPr/>
          <p:nvPr/>
        </p:nvGrpSpPr>
        <p:grpSpPr>
          <a:xfrm>
            <a:off x="2217289" y="4942956"/>
            <a:ext cx="7738616" cy="1466037"/>
            <a:chOff x="1962365" y="5000364"/>
            <a:chExt cx="7738616" cy="1466037"/>
          </a:xfrm>
        </p:grpSpPr>
        <p:sp>
          <p:nvSpPr>
            <p:cNvPr id="15" name="Left Brace 14">
              <a:extLst>
                <a:ext uri="{FF2B5EF4-FFF2-40B4-BE49-F238E27FC236}">
                  <a16:creationId xmlns:a16="http://schemas.microsoft.com/office/drawing/2014/main" id="{2335ED9D-6458-29CB-E0AB-46DE8CEA9732}"/>
                </a:ext>
              </a:extLst>
            </p:cNvPr>
            <p:cNvSpPr/>
            <p:nvPr/>
          </p:nvSpPr>
          <p:spPr>
            <a:xfrm>
              <a:off x="5574534" y="5246660"/>
              <a:ext cx="683746" cy="945776"/>
            </a:xfrm>
            <a:prstGeom prst="leftBrace">
              <a:avLst>
                <a:gd name="adj1" fmla="val 0"/>
                <a:gd name="adj2" fmla="val 50000"/>
              </a:avLst>
            </a:prstGeom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374496-F3FA-D76C-038E-132438521C8B}"/>
                </a:ext>
              </a:extLst>
            </p:cNvPr>
            <p:cNvSpPr/>
            <p:nvPr/>
          </p:nvSpPr>
          <p:spPr>
            <a:xfrm>
              <a:off x="6236745" y="5000364"/>
              <a:ext cx="3464236" cy="524173"/>
            </a:xfrm>
            <a:prstGeom prst="rect">
              <a:avLst/>
            </a:prstGeom>
            <a:solidFill>
              <a:srgbClr val="00A87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000" dirty="0"/>
                <a:t>Con la instrucción </a:t>
              </a:r>
              <a:r>
                <a:rPr lang="es-ES" sz="2000" b="1" dirty="0"/>
                <a:t>new</a:t>
              </a:r>
              <a:endParaRPr lang="en-US" sz="2000" b="1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2692FE8-5632-D87C-EFD9-56E3479D6DEB}"/>
                </a:ext>
              </a:extLst>
            </p:cNvPr>
            <p:cNvSpPr/>
            <p:nvPr/>
          </p:nvSpPr>
          <p:spPr>
            <a:xfrm>
              <a:off x="6236745" y="5942228"/>
              <a:ext cx="3464236" cy="52417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000" dirty="0"/>
                <a:t>Con inicializadores</a:t>
              </a:r>
              <a:endParaRPr lang="en-US" sz="2000" b="1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4DA10F0-1A0F-F65E-A8AD-78FD4E9A1FE7}"/>
                </a:ext>
              </a:extLst>
            </p:cNvPr>
            <p:cNvSpPr/>
            <p:nvPr/>
          </p:nvSpPr>
          <p:spPr>
            <a:xfrm>
              <a:off x="1962365" y="5344642"/>
              <a:ext cx="3594376" cy="764433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000" dirty="0"/>
                <a:t>¿Cómo creo un arreglo en Java?</a:t>
              </a:r>
              <a:endParaRPr 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0716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BE9C2-EEB1-8052-B7F8-535AD78D0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Creación de arreglos con “new”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3B5DA-8AFC-5C18-DA7B-C1940D0298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25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055FC-1934-923E-5EDF-0CB3F0CB04B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Debido a que los arreglos son implementados como objetos, la creación con </a:t>
            </a:r>
            <a:r>
              <a:rPr lang="es-ES" b="1" dirty="0"/>
              <a:t>new</a:t>
            </a:r>
            <a:r>
              <a:rPr lang="es-ES" dirty="0"/>
              <a:t> es un proceso de dos pasos: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C231E9-9323-1CF2-F0F4-B361479992F6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902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rtl="0"/>
            <a:r>
              <a:rPr lang="es-ES" sz="2000" dirty="0">
                <a:solidFill>
                  <a:schemeClr val="accent2"/>
                </a:solidFill>
              </a:rPr>
              <a:t>4. </a:t>
            </a:r>
            <a:r>
              <a:rPr lang="es-ES" sz="2000" b="0" i="0" u="none" strike="noStrike" baseline="0" dirty="0">
                <a:solidFill>
                  <a:schemeClr val="accent2"/>
                </a:solidFill>
                <a:latin typeface="Arial" panose="020B0604020202020204" pitchFamily="34" charset="0"/>
              </a:rPr>
              <a:t>Creación, acceso y recorrido en Java.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2CCDA09-74A5-79F7-93EC-D1DECCBC87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6056" y="3860046"/>
            <a:ext cx="8074694" cy="715089"/>
          </a:xfrm>
          <a:prstGeom prst="roundRect">
            <a:avLst/>
          </a:prstGeom>
          <a:solidFill>
            <a:srgbClr val="2B2B2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360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notas</a:t>
            </a: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</a:t>
            </a: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int</a:t>
            </a: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</a:t>
            </a: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</a:t>
            </a:r>
            <a:r>
              <a:rPr kumimoji="0" lang="en-US" altLang="en-US" sz="36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endParaRPr kumimoji="0" lang="en-US" altLang="en-US" sz="4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44F74A-6372-4250-486B-99D0DA070D2F}"/>
              </a:ext>
            </a:extLst>
          </p:cNvPr>
          <p:cNvSpPr txBox="1"/>
          <p:nvPr/>
        </p:nvSpPr>
        <p:spPr>
          <a:xfrm>
            <a:off x="1460065" y="5001119"/>
            <a:ext cx="2415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Declara el tipo de dato (</a:t>
            </a:r>
            <a:r>
              <a:rPr lang="es-ES" sz="1800" i="1" dirty="0">
                <a:solidFill>
                  <a:schemeClr val="bg1">
                    <a:lumMod val="50000"/>
                  </a:schemeClr>
                </a:solidFill>
              </a:rPr>
              <a:t>tipo base</a:t>
            </a:r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) que almacenará el arreglo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A7EAE7B-5BAA-3FB7-33AF-082981F4BFCF}"/>
              </a:ext>
            </a:extLst>
          </p:cNvPr>
          <p:cNvSpPr/>
          <p:nvPr/>
        </p:nvSpPr>
        <p:spPr>
          <a:xfrm rot="5400000" flipH="1" flipV="1">
            <a:off x="1916764" y="4071618"/>
            <a:ext cx="646332" cy="974554"/>
          </a:xfrm>
          <a:custGeom>
            <a:avLst/>
            <a:gdLst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535" h="567890">
                <a:moveTo>
                  <a:pt x="0" y="0"/>
                </a:moveTo>
                <a:cubicBezTo>
                  <a:pt x="904775" y="83419"/>
                  <a:pt x="1251285" y="253465"/>
                  <a:pt x="1270535" y="567890"/>
                </a:cubicBezTo>
              </a:path>
            </a:pathLst>
          </a:custGeom>
          <a:noFill/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60FB1B1-6AEE-107D-0471-494DF7DD5B72}"/>
              </a:ext>
            </a:extLst>
          </p:cNvPr>
          <p:cNvSpPr/>
          <p:nvPr/>
        </p:nvSpPr>
        <p:spPr>
          <a:xfrm flipH="1" flipV="1">
            <a:off x="9145468" y="4551003"/>
            <a:ext cx="625640" cy="397539"/>
          </a:xfrm>
          <a:custGeom>
            <a:avLst/>
            <a:gdLst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535" h="567890">
                <a:moveTo>
                  <a:pt x="0" y="0"/>
                </a:moveTo>
                <a:cubicBezTo>
                  <a:pt x="904775" y="83419"/>
                  <a:pt x="1251285" y="253465"/>
                  <a:pt x="1270535" y="567890"/>
                </a:cubicBezTo>
              </a:path>
            </a:pathLst>
          </a:custGeom>
          <a:noFill/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9A8415-9CFA-1330-0C09-925972E34630}"/>
              </a:ext>
            </a:extLst>
          </p:cNvPr>
          <p:cNvSpPr txBox="1"/>
          <p:nvPr/>
        </p:nvSpPr>
        <p:spPr>
          <a:xfrm>
            <a:off x="2150565" y="3018969"/>
            <a:ext cx="2973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1º Se declara una variable de referencia al arreglo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4F9F91-C758-8472-BC24-0ABA47CAD9C1}"/>
              </a:ext>
            </a:extLst>
          </p:cNvPr>
          <p:cNvSpPr txBox="1"/>
          <p:nvPr/>
        </p:nvSpPr>
        <p:spPr>
          <a:xfrm>
            <a:off x="7680784" y="3016634"/>
            <a:ext cx="2729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2º Se asigna memoria </a:t>
            </a:r>
          </a:p>
          <a:p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     para el arreglo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C224135-F4AF-684F-C926-C6EFD55C6DA8}"/>
              </a:ext>
            </a:extLst>
          </p:cNvPr>
          <p:cNvSpPr/>
          <p:nvPr/>
        </p:nvSpPr>
        <p:spPr>
          <a:xfrm rot="10800000" flipH="1" flipV="1">
            <a:off x="5233131" y="3470554"/>
            <a:ext cx="218180" cy="539576"/>
          </a:xfrm>
          <a:custGeom>
            <a:avLst/>
            <a:gdLst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535" h="567890">
                <a:moveTo>
                  <a:pt x="0" y="0"/>
                </a:moveTo>
                <a:cubicBezTo>
                  <a:pt x="904775" y="83419"/>
                  <a:pt x="1251285" y="253465"/>
                  <a:pt x="1270535" y="567890"/>
                </a:cubicBezTo>
              </a:path>
            </a:pathLst>
          </a:custGeom>
          <a:noFill/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F26D6C4-099B-141C-0EC7-88BAD97D58BB}"/>
              </a:ext>
            </a:extLst>
          </p:cNvPr>
          <p:cNvSpPr/>
          <p:nvPr/>
        </p:nvSpPr>
        <p:spPr>
          <a:xfrm rot="10800000" flipV="1">
            <a:off x="7212242" y="3429000"/>
            <a:ext cx="303355" cy="581130"/>
          </a:xfrm>
          <a:custGeom>
            <a:avLst/>
            <a:gdLst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535" h="567890">
                <a:moveTo>
                  <a:pt x="0" y="0"/>
                </a:moveTo>
                <a:cubicBezTo>
                  <a:pt x="904775" y="83419"/>
                  <a:pt x="1251285" y="253465"/>
                  <a:pt x="1270535" y="567890"/>
                </a:cubicBezTo>
              </a:path>
            </a:pathLst>
          </a:custGeom>
          <a:noFill/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07EA6DA8-103D-2490-7630-509969DACC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2796" y="5255904"/>
            <a:ext cx="2704611" cy="64698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notas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notas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int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4EFBA9-8D0F-554E-0B04-A7FA4276B58F}"/>
              </a:ext>
            </a:extLst>
          </p:cNvPr>
          <p:cNvSpPr txBox="1"/>
          <p:nvPr/>
        </p:nvSpPr>
        <p:spPr>
          <a:xfrm>
            <a:off x="4571999" y="6048884"/>
            <a:ext cx="3699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i="1" dirty="0">
                <a:solidFill>
                  <a:srgbClr val="00B0F0"/>
                </a:solidFill>
              </a:rPr>
              <a:t>Declaración y creación equivalente</a:t>
            </a:r>
            <a:endParaRPr lang="en-US" sz="1600" i="1" dirty="0">
              <a:solidFill>
                <a:srgbClr val="00B0F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81B9C1-F500-504D-456B-48137C2DFA5C}"/>
              </a:ext>
            </a:extLst>
          </p:cNvPr>
          <p:cNvSpPr txBox="1"/>
          <p:nvPr/>
        </p:nvSpPr>
        <p:spPr>
          <a:xfrm>
            <a:off x="9845954" y="4763876"/>
            <a:ext cx="143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Longitud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763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590A4-FC13-41DA-F85D-855EF155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sucede al crear un arreglo?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CFD2C0-89D5-8239-D700-BE667BA2C9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26</a:t>
            </a:fld>
            <a:endParaRPr lang="es-P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49E809-C631-349C-0460-BA33852AEEF3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902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rtl="0"/>
            <a:r>
              <a:rPr lang="es-ES" sz="2000" dirty="0">
                <a:solidFill>
                  <a:schemeClr val="accent2"/>
                </a:solidFill>
              </a:rPr>
              <a:t>4. </a:t>
            </a:r>
            <a:r>
              <a:rPr lang="es-ES" sz="2000" b="0" i="0" u="none" strike="noStrike" baseline="0" dirty="0">
                <a:solidFill>
                  <a:schemeClr val="accent2"/>
                </a:solidFill>
                <a:latin typeface="Arial" panose="020B0604020202020204" pitchFamily="34" charset="0"/>
              </a:rPr>
              <a:t>Creación, acceso y recorrido en Java.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C4A9E6-D6F7-07DE-62AC-1386E5EB6FF2}"/>
              </a:ext>
            </a:extLst>
          </p:cNvPr>
          <p:cNvGrpSpPr/>
          <p:nvPr/>
        </p:nvGrpSpPr>
        <p:grpSpPr>
          <a:xfrm>
            <a:off x="6080782" y="1767631"/>
            <a:ext cx="5200172" cy="891291"/>
            <a:chOff x="2697832" y="3718238"/>
            <a:chExt cx="5200172" cy="891291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BE3E9B7-3252-968A-B3FE-FE8EE12BC6EB}"/>
                </a:ext>
              </a:extLst>
            </p:cNvPr>
            <p:cNvGrpSpPr/>
            <p:nvPr/>
          </p:nvGrpSpPr>
          <p:grpSpPr>
            <a:xfrm>
              <a:off x="3462385" y="3718238"/>
              <a:ext cx="4435619" cy="470044"/>
              <a:chOff x="3092519" y="3718238"/>
              <a:chExt cx="6448920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A589B11-FD9A-6BE6-307C-BC649D255E69}"/>
                  </a:ext>
                </a:extLst>
              </p:cNvPr>
              <p:cNvSpPr/>
              <p:nvPr/>
            </p:nvSpPr>
            <p:spPr>
              <a:xfrm>
                <a:off x="3092519" y="3718238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</a:t>
                </a:r>
                <a:endParaRPr lang="en-US" sz="1800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E43F53A-B33C-FB63-EB01-EBD5EDF70A48}"/>
                  </a:ext>
                </a:extLst>
              </p:cNvPr>
              <p:cNvSpPr/>
              <p:nvPr/>
            </p:nvSpPr>
            <p:spPr>
              <a:xfrm>
                <a:off x="3737411" y="3718238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</a:t>
                </a:r>
                <a:endParaRPr lang="en-US" sz="1800" dirty="0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1AAA947-9922-3C2C-5D4F-CBC9245DB6E6}"/>
                  </a:ext>
                </a:extLst>
              </p:cNvPr>
              <p:cNvSpPr/>
              <p:nvPr/>
            </p:nvSpPr>
            <p:spPr>
              <a:xfrm>
                <a:off x="4382303" y="3718238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</a:t>
                </a:r>
                <a:endParaRPr lang="en-US" sz="1800" dirty="0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D1505CF-FAE6-A4E9-E68A-CA710B98D809}"/>
                  </a:ext>
                </a:extLst>
              </p:cNvPr>
              <p:cNvSpPr/>
              <p:nvPr/>
            </p:nvSpPr>
            <p:spPr>
              <a:xfrm>
                <a:off x="5027195" y="3718238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</a:t>
                </a:r>
                <a:endParaRPr lang="en-US" sz="1800" dirty="0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B98CD721-C38B-092F-BBCE-493A7EDDFA41}"/>
                  </a:ext>
                </a:extLst>
              </p:cNvPr>
              <p:cNvSpPr/>
              <p:nvPr/>
            </p:nvSpPr>
            <p:spPr>
              <a:xfrm>
                <a:off x="5672087" y="3718238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</a:t>
                </a:r>
                <a:endParaRPr lang="en-US" sz="1800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4DA9F2A-46D0-DCE1-4317-5B36EC472503}"/>
                  </a:ext>
                </a:extLst>
              </p:cNvPr>
              <p:cNvSpPr/>
              <p:nvPr/>
            </p:nvSpPr>
            <p:spPr>
              <a:xfrm>
                <a:off x="6316979" y="3718238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</a:t>
                </a:r>
                <a:endParaRPr lang="en-US" sz="1800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695C186-3898-E45D-F099-6E4BDC1CA579}"/>
                  </a:ext>
                </a:extLst>
              </p:cNvPr>
              <p:cNvSpPr/>
              <p:nvPr/>
            </p:nvSpPr>
            <p:spPr>
              <a:xfrm>
                <a:off x="6961871" y="3718238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</a:t>
                </a:r>
                <a:endParaRPr lang="en-US" sz="1800" dirty="0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B1375CF-EE39-C381-E802-7C4C67A834EB}"/>
                  </a:ext>
                </a:extLst>
              </p:cNvPr>
              <p:cNvSpPr/>
              <p:nvPr/>
            </p:nvSpPr>
            <p:spPr>
              <a:xfrm>
                <a:off x="7606763" y="3718238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</a:t>
                </a:r>
                <a:endParaRPr lang="en-US" sz="1800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F950D2-100B-066A-00D2-DA109CCD11B2}"/>
                  </a:ext>
                </a:extLst>
              </p:cNvPr>
              <p:cNvSpPr/>
              <p:nvPr/>
            </p:nvSpPr>
            <p:spPr>
              <a:xfrm>
                <a:off x="8251655" y="3718238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</a:t>
                </a:r>
                <a:endParaRPr lang="en-US" sz="1800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305B8BE-4A9C-152E-F7F1-61BA4AB632F6}"/>
                  </a:ext>
                </a:extLst>
              </p:cNvPr>
              <p:cNvSpPr/>
              <p:nvPr/>
            </p:nvSpPr>
            <p:spPr>
              <a:xfrm>
                <a:off x="8896547" y="3718238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</a:t>
                </a:r>
                <a:endParaRPr lang="en-US" sz="1800" dirty="0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510E75A-7598-4B19-4565-E83E35D17C5E}"/>
                </a:ext>
              </a:extLst>
            </p:cNvPr>
            <p:cNvSpPr txBox="1"/>
            <p:nvPr/>
          </p:nvSpPr>
          <p:spPr>
            <a:xfrm>
              <a:off x="3506280" y="4301752"/>
              <a:ext cx="3080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0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AFE25EF-A4E3-1710-0444-199782D53501}"/>
                </a:ext>
              </a:extLst>
            </p:cNvPr>
            <p:cNvSpPr txBox="1"/>
            <p:nvPr/>
          </p:nvSpPr>
          <p:spPr>
            <a:xfrm>
              <a:off x="3976675" y="4301752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EA2F1E2-773E-0EEA-39D8-188066264427}"/>
                </a:ext>
              </a:extLst>
            </p:cNvPr>
            <p:cNvSpPr txBox="1"/>
            <p:nvPr/>
          </p:nvSpPr>
          <p:spPr>
            <a:xfrm>
              <a:off x="4413382" y="4301751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D4C39D1-9ACE-69CC-EF0C-3C62AB47689D}"/>
                </a:ext>
              </a:extLst>
            </p:cNvPr>
            <p:cNvSpPr txBox="1"/>
            <p:nvPr/>
          </p:nvSpPr>
          <p:spPr>
            <a:xfrm>
              <a:off x="4850089" y="4301751"/>
              <a:ext cx="3080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4C10EA5-6704-A31E-97C2-C578AB3AF908}"/>
                </a:ext>
              </a:extLst>
            </p:cNvPr>
            <p:cNvSpPr txBox="1"/>
            <p:nvPr/>
          </p:nvSpPr>
          <p:spPr>
            <a:xfrm>
              <a:off x="5320484" y="4301751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892FCD-75FB-9611-4252-FDBC713ADE33}"/>
                </a:ext>
              </a:extLst>
            </p:cNvPr>
            <p:cNvSpPr txBox="1"/>
            <p:nvPr/>
          </p:nvSpPr>
          <p:spPr>
            <a:xfrm>
              <a:off x="5757191" y="4301750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CFB3DC1-90E7-0CD6-86C6-A30BCC3C86EB}"/>
                </a:ext>
              </a:extLst>
            </p:cNvPr>
            <p:cNvSpPr txBox="1"/>
            <p:nvPr/>
          </p:nvSpPr>
          <p:spPr>
            <a:xfrm>
              <a:off x="6193898" y="4301750"/>
              <a:ext cx="3080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13CD583-4728-29ED-2E51-570E3E45C181}"/>
                </a:ext>
              </a:extLst>
            </p:cNvPr>
            <p:cNvSpPr txBox="1"/>
            <p:nvPr/>
          </p:nvSpPr>
          <p:spPr>
            <a:xfrm>
              <a:off x="6664293" y="4301750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684C2D-04A6-23D2-AF33-00E0118A4D7E}"/>
                </a:ext>
              </a:extLst>
            </p:cNvPr>
            <p:cNvSpPr txBox="1"/>
            <p:nvPr/>
          </p:nvSpPr>
          <p:spPr>
            <a:xfrm>
              <a:off x="7101000" y="4301749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8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1BCAC41-0B71-158A-259B-ACD47096D311}"/>
                </a:ext>
              </a:extLst>
            </p:cNvPr>
            <p:cNvSpPr txBox="1"/>
            <p:nvPr/>
          </p:nvSpPr>
          <p:spPr>
            <a:xfrm>
              <a:off x="7537709" y="4301748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9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9D9525-4821-8BB7-3F06-C0AD1429DDF3}"/>
                </a:ext>
              </a:extLst>
            </p:cNvPr>
            <p:cNvSpPr txBox="1"/>
            <p:nvPr/>
          </p:nvSpPr>
          <p:spPr>
            <a:xfrm>
              <a:off x="2697832" y="3799596"/>
              <a:ext cx="8229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/>
                <a:t>notas</a:t>
              </a:r>
              <a:endParaRPr lang="en-US" dirty="0"/>
            </a:p>
          </p:txBody>
        </p:sp>
      </p:grpSp>
      <p:sp>
        <p:nvSpPr>
          <p:cNvPr id="29" name="Rectangle 2">
            <a:extLst>
              <a:ext uri="{FF2B5EF4-FFF2-40B4-BE49-F238E27FC236}">
                <a16:creationId xmlns:a16="http://schemas.microsoft.com/office/drawing/2014/main" id="{F926414C-EDDA-C8A7-F952-FF689C4EAE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3977" y="1717391"/>
            <a:ext cx="4202665" cy="640551"/>
          </a:xfrm>
          <a:prstGeom prst="round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80000" rIns="91440" bIns="1800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notas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1" name="Rectangle 2">
            <a:extLst>
              <a:ext uri="{FF2B5EF4-FFF2-40B4-BE49-F238E27FC236}">
                <a16:creationId xmlns:a16="http://schemas.microsoft.com/office/drawing/2014/main" id="{877B16A4-AC47-2F52-B1D7-6A45EA4BED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3977" y="2903095"/>
            <a:ext cx="4202665" cy="640551"/>
          </a:xfrm>
          <a:prstGeom prst="round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80000" rIns="91440" bIns="1800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double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estaturas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double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2" name="Rectangle 2">
            <a:extLst>
              <a:ext uri="{FF2B5EF4-FFF2-40B4-BE49-F238E27FC236}">
                <a16:creationId xmlns:a16="http://schemas.microsoft.com/office/drawing/2014/main" id="{59D3FEBD-00D9-18F0-CE37-40FAA703E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3977" y="4207936"/>
            <a:ext cx="4202665" cy="640551"/>
          </a:xfrm>
          <a:prstGeom prst="round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80000" rIns="91440" bIns="1800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boolean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estados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boolean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lang="en-US" altLang="en-US" dirty="0">
                <a:solidFill>
                  <a:srgbClr val="6897BB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3" name="Rectangle 2">
            <a:extLst>
              <a:ext uri="{FF2B5EF4-FFF2-40B4-BE49-F238E27FC236}">
                <a16:creationId xmlns:a16="http://schemas.microsoft.com/office/drawing/2014/main" id="{31B2B185-2DF7-D3F5-5EF6-CFE51D0DD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3977" y="5480930"/>
            <a:ext cx="4202665" cy="640551"/>
          </a:xfrm>
          <a:prstGeom prst="round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80000" rIns="91440" bIns="1800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nombres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FF99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lang="en-US" altLang="en-US" dirty="0">
                <a:solidFill>
                  <a:srgbClr val="6897BB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BA656F1-C4CC-DCDA-FE8C-ED2BE5C606F4}"/>
              </a:ext>
            </a:extLst>
          </p:cNvPr>
          <p:cNvGrpSpPr/>
          <p:nvPr/>
        </p:nvGrpSpPr>
        <p:grpSpPr>
          <a:xfrm>
            <a:off x="5889866" y="2943287"/>
            <a:ext cx="3256297" cy="891291"/>
            <a:chOff x="6131712" y="2693192"/>
            <a:chExt cx="3256297" cy="891291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484AB86-8EBF-B7A8-E402-E139C68386D7}"/>
                </a:ext>
              </a:extLst>
            </p:cNvPr>
            <p:cNvGrpSpPr/>
            <p:nvPr/>
          </p:nvGrpSpPr>
          <p:grpSpPr>
            <a:xfrm>
              <a:off x="7093203" y="2693192"/>
              <a:ext cx="2294806" cy="470044"/>
              <a:chOff x="3092519" y="3718238"/>
              <a:chExt cx="1934676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DD53A47A-9E0D-31D6-CAF7-2196A3AAB820}"/>
                  </a:ext>
                </a:extLst>
              </p:cNvPr>
              <p:cNvSpPr/>
              <p:nvPr/>
            </p:nvSpPr>
            <p:spPr>
              <a:xfrm>
                <a:off x="3092519" y="3718238"/>
                <a:ext cx="644892" cy="683394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0.0</a:t>
                </a:r>
                <a:endParaRPr lang="en-US" sz="1800" dirty="0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84940101-58D0-ED07-DE61-3C004F1CE309}"/>
                  </a:ext>
                </a:extLst>
              </p:cNvPr>
              <p:cNvSpPr/>
              <p:nvPr/>
            </p:nvSpPr>
            <p:spPr>
              <a:xfrm>
                <a:off x="3737411" y="3718238"/>
                <a:ext cx="644892" cy="683394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0.0</a:t>
                </a:r>
                <a:endParaRPr lang="en-US" sz="1800" dirty="0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70DFB37B-DBBA-0861-06CA-FCE25AABD5FB}"/>
                  </a:ext>
                </a:extLst>
              </p:cNvPr>
              <p:cNvSpPr/>
              <p:nvPr/>
            </p:nvSpPr>
            <p:spPr>
              <a:xfrm>
                <a:off x="4382303" y="3718238"/>
                <a:ext cx="644892" cy="683394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0.0</a:t>
                </a:r>
                <a:endParaRPr lang="en-US" sz="1800" dirty="0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246B213-23D3-42F4-11BC-4F432729ACF8}"/>
                </a:ext>
              </a:extLst>
            </p:cNvPr>
            <p:cNvSpPr txBox="1"/>
            <p:nvPr/>
          </p:nvSpPr>
          <p:spPr>
            <a:xfrm>
              <a:off x="7307919" y="3276706"/>
              <a:ext cx="3080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0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86E245F-6DAC-1F07-A9B8-A82CB5AA49C0}"/>
                </a:ext>
              </a:extLst>
            </p:cNvPr>
            <p:cNvSpPr txBox="1"/>
            <p:nvPr/>
          </p:nvSpPr>
          <p:spPr>
            <a:xfrm>
              <a:off x="8109904" y="3276706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E86F3D1-991C-5CCC-686F-D3339288B9D4}"/>
                </a:ext>
              </a:extLst>
            </p:cNvPr>
            <p:cNvSpPr txBox="1"/>
            <p:nvPr/>
          </p:nvSpPr>
          <p:spPr>
            <a:xfrm>
              <a:off x="8878211" y="3276705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B1E34EA-6CBC-54D8-36C9-4B173E69B4BF}"/>
                </a:ext>
              </a:extLst>
            </p:cNvPr>
            <p:cNvSpPr txBox="1"/>
            <p:nvPr/>
          </p:nvSpPr>
          <p:spPr>
            <a:xfrm>
              <a:off x="6131712" y="2774550"/>
              <a:ext cx="9957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/>
                <a:t>estaturas</a:t>
              </a:r>
              <a:endParaRPr lang="en-US" dirty="0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15A5677-1683-BC9E-C573-63352F53D9B5}"/>
              </a:ext>
            </a:extLst>
          </p:cNvPr>
          <p:cNvGrpSpPr/>
          <p:nvPr/>
        </p:nvGrpSpPr>
        <p:grpSpPr>
          <a:xfrm>
            <a:off x="6010446" y="4253828"/>
            <a:ext cx="4920261" cy="891291"/>
            <a:chOff x="6248266" y="3984188"/>
            <a:chExt cx="4920261" cy="891291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0C8A341F-484B-E009-7769-643EC36653F8}"/>
                </a:ext>
              </a:extLst>
            </p:cNvPr>
            <p:cNvGrpSpPr/>
            <p:nvPr/>
          </p:nvGrpSpPr>
          <p:grpSpPr>
            <a:xfrm>
              <a:off x="7093203" y="3984188"/>
              <a:ext cx="4075324" cy="470044"/>
              <a:chOff x="3092519" y="3718238"/>
              <a:chExt cx="3224460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AD66AAB-8CE0-26FE-1EFF-C0856EC5BFBB}"/>
                  </a:ext>
                </a:extLst>
              </p:cNvPr>
              <p:cNvSpPr/>
              <p:nvPr/>
            </p:nvSpPr>
            <p:spPr>
              <a:xfrm>
                <a:off x="3092519" y="3718238"/>
                <a:ext cx="644892" cy="683394"/>
              </a:xfrm>
              <a:prstGeom prst="rect">
                <a:avLst/>
              </a:prstGeom>
              <a:solidFill>
                <a:srgbClr val="CC3399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false</a:t>
                </a:r>
                <a:endParaRPr lang="en-US" sz="1800" dirty="0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5C0275FF-AF94-3670-9261-E6AB4A40FA27}"/>
                  </a:ext>
                </a:extLst>
              </p:cNvPr>
              <p:cNvSpPr/>
              <p:nvPr/>
            </p:nvSpPr>
            <p:spPr>
              <a:xfrm>
                <a:off x="3737411" y="3718238"/>
                <a:ext cx="644892" cy="683394"/>
              </a:xfrm>
              <a:prstGeom prst="rect">
                <a:avLst/>
              </a:prstGeom>
              <a:solidFill>
                <a:srgbClr val="CC3399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false</a:t>
                </a:r>
                <a:endParaRPr lang="en-US" sz="1800" dirty="0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C8D7408E-1B41-763D-3007-CBF67127E89A}"/>
                  </a:ext>
                </a:extLst>
              </p:cNvPr>
              <p:cNvSpPr/>
              <p:nvPr/>
            </p:nvSpPr>
            <p:spPr>
              <a:xfrm>
                <a:off x="4382303" y="3718238"/>
                <a:ext cx="644892" cy="683394"/>
              </a:xfrm>
              <a:prstGeom prst="rect">
                <a:avLst/>
              </a:prstGeom>
              <a:solidFill>
                <a:srgbClr val="CC3399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false</a:t>
                </a:r>
                <a:endParaRPr lang="en-US" sz="1800" dirty="0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651EF6C3-117A-BF25-BEBA-1337FDAA5EFB}"/>
                  </a:ext>
                </a:extLst>
              </p:cNvPr>
              <p:cNvSpPr/>
              <p:nvPr/>
            </p:nvSpPr>
            <p:spPr>
              <a:xfrm>
                <a:off x="5027195" y="3718238"/>
                <a:ext cx="644892" cy="683394"/>
              </a:xfrm>
              <a:prstGeom prst="rect">
                <a:avLst/>
              </a:prstGeom>
              <a:solidFill>
                <a:srgbClr val="CC3399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false</a:t>
                </a:r>
                <a:endParaRPr lang="en-US" sz="1800" dirty="0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60111AF6-F25D-AD6D-BE35-2FB7FE7F80C8}"/>
                  </a:ext>
                </a:extLst>
              </p:cNvPr>
              <p:cNvSpPr/>
              <p:nvPr/>
            </p:nvSpPr>
            <p:spPr>
              <a:xfrm>
                <a:off x="5672087" y="3718238"/>
                <a:ext cx="644892" cy="683394"/>
              </a:xfrm>
              <a:prstGeom prst="rect">
                <a:avLst/>
              </a:prstGeom>
              <a:solidFill>
                <a:srgbClr val="CC3399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false</a:t>
                </a:r>
                <a:endParaRPr lang="en-US" sz="1800" dirty="0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2A4AB20-B041-FD9D-4334-1480CD33D62D}"/>
                </a:ext>
              </a:extLst>
            </p:cNvPr>
            <p:cNvSpPr txBox="1"/>
            <p:nvPr/>
          </p:nvSpPr>
          <p:spPr>
            <a:xfrm>
              <a:off x="7328050" y="4567702"/>
              <a:ext cx="3080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0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B40B43C-F50E-7F15-0CA1-9A9C9C71F86A}"/>
                </a:ext>
              </a:extLst>
            </p:cNvPr>
            <p:cNvSpPr txBox="1"/>
            <p:nvPr/>
          </p:nvSpPr>
          <p:spPr>
            <a:xfrm>
              <a:off x="8149568" y="4567702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AA1D5F2-FAFF-039A-2BE6-4CB9B49A4A92}"/>
                </a:ext>
              </a:extLst>
            </p:cNvPr>
            <p:cNvSpPr txBox="1"/>
            <p:nvPr/>
          </p:nvSpPr>
          <p:spPr>
            <a:xfrm>
              <a:off x="9005541" y="4567701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B152F7B-3DC8-D70F-CDE2-6CC5D3F0ADA6}"/>
                </a:ext>
              </a:extLst>
            </p:cNvPr>
            <p:cNvSpPr txBox="1"/>
            <p:nvPr/>
          </p:nvSpPr>
          <p:spPr>
            <a:xfrm>
              <a:off x="9791924" y="4567701"/>
              <a:ext cx="3080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BE5497A-F8E8-0E65-4E68-78C5A95277A3}"/>
                </a:ext>
              </a:extLst>
            </p:cNvPr>
            <p:cNvSpPr txBox="1"/>
            <p:nvPr/>
          </p:nvSpPr>
          <p:spPr>
            <a:xfrm>
              <a:off x="10623833" y="4567701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50045AF-5979-D908-8569-CF6B96480EB4}"/>
                </a:ext>
              </a:extLst>
            </p:cNvPr>
            <p:cNvSpPr txBox="1"/>
            <p:nvPr/>
          </p:nvSpPr>
          <p:spPr>
            <a:xfrm>
              <a:off x="6248266" y="4065546"/>
              <a:ext cx="8229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/>
                <a:t>estados</a:t>
              </a:r>
              <a:endParaRPr lang="en-US" dirty="0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C347B68D-359D-3F35-5CB1-ED09B74A20B2}"/>
              </a:ext>
            </a:extLst>
          </p:cNvPr>
          <p:cNvGrpSpPr/>
          <p:nvPr/>
        </p:nvGrpSpPr>
        <p:grpSpPr>
          <a:xfrm>
            <a:off x="5899917" y="5476005"/>
            <a:ext cx="2491363" cy="891291"/>
            <a:chOff x="6131712" y="2693192"/>
            <a:chExt cx="2491363" cy="891291"/>
          </a:xfrm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E6C221D6-7F43-AB0D-3217-7D11DC12F968}"/>
                </a:ext>
              </a:extLst>
            </p:cNvPr>
            <p:cNvGrpSpPr/>
            <p:nvPr/>
          </p:nvGrpSpPr>
          <p:grpSpPr>
            <a:xfrm>
              <a:off x="7093204" y="2693192"/>
              <a:ext cx="1529871" cy="470044"/>
              <a:chOff x="3092519" y="3718238"/>
              <a:chExt cx="1289784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80B7A2DB-3AA8-DAE2-F7F5-0A17368F0D88}"/>
                  </a:ext>
                </a:extLst>
              </p:cNvPr>
              <p:cNvSpPr/>
              <p:nvPr/>
            </p:nvSpPr>
            <p:spPr>
              <a:xfrm>
                <a:off x="3092519" y="3718238"/>
                <a:ext cx="644892" cy="683394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 err="1"/>
                  <a:t>null</a:t>
                </a:r>
                <a:endParaRPr lang="en-US" sz="1800" dirty="0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8227E0AC-72C3-8655-E681-D4FB9E82B749}"/>
                  </a:ext>
                </a:extLst>
              </p:cNvPr>
              <p:cNvSpPr/>
              <p:nvPr/>
            </p:nvSpPr>
            <p:spPr>
              <a:xfrm>
                <a:off x="3737411" y="3718238"/>
                <a:ext cx="644892" cy="683394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 err="1"/>
                  <a:t>null</a:t>
                </a:r>
                <a:endParaRPr lang="en-US" sz="1800" dirty="0"/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63F959F-89E9-1E2B-F660-A13D843A1BC1}"/>
                </a:ext>
              </a:extLst>
            </p:cNvPr>
            <p:cNvSpPr txBox="1"/>
            <p:nvPr/>
          </p:nvSpPr>
          <p:spPr>
            <a:xfrm>
              <a:off x="7307919" y="3276706"/>
              <a:ext cx="3080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0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0725A6A4-6F89-B7E9-0ED1-A38B1D5C4E0D}"/>
                </a:ext>
              </a:extLst>
            </p:cNvPr>
            <p:cNvSpPr txBox="1"/>
            <p:nvPr/>
          </p:nvSpPr>
          <p:spPr>
            <a:xfrm>
              <a:off x="8109904" y="3276706"/>
              <a:ext cx="2743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F6DE999-EAFB-F973-9D07-0692FF7916FD}"/>
                </a:ext>
              </a:extLst>
            </p:cNvPr>
            <p:cNvSpPr txBox="1"/>
            <p:nvPr/>
          </p:nvSpPr>
          <p:spPr>
            <a:xfrm>
              <a:off x="6131712" y="2774550"/>
              <a:ext cx="9957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/>
                <a:t>nombres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99202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C7F2F-EB33-51E8-22A7-421E47AF2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Creación con inicializador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445E91-ACDF-26B3-FA0D-1494034BD8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27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893CD0-F79E-B29B-49E0-04D1C4B4FC8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Los arreglos pueden ser </a:t>
            </a:r>
            <a:r>
              <a:rPr lang="es-ES" u="sng" dirty="0"/>
              <a:t>inicializados al crearse</a:t>
            </a:r>
            <a:r>
              <a:rPr lang="es-ES" dirty="0"/>
              <a:t>.</a:t>
            </a:r>
          </a:p>
          <a:p>
            <a:r>
              <a:rPr lang="es-ES" dirty="0"/>
              <a:t>No se necesita el operador </a:t>
            </a:r>
            <a:r>
              <a:rPr lang="es-ES" b="1" dirty="0">
                <a:solidFill>
                  <a:schemeClr val="accent2"/>
                </a:solidFill>
              </a:rPr>
              <a:t>new</a:t>
            </a:r>
            <a:r>
              <a:rPr lang="es-ES" dirty="0"/>
              <a:t>.</a:t>
            </a:r>
          </a:p>
          <a:p>
            <a:r>
              <a:rPr lang="es-ES" dirty="0"/>
              <a:t>La </a:t>
            </a:r>
            <a:r>
              <a:rPr lang="es-ES" b="1" dirty="0"/>
              <a:t>longitud</a:t>
            </a:r>
            <a:r>
              <a:rPr lang="es-ES" dirty="0"/>
              <a:t> del arreglo está determinada por el número de valores de inicialización.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75C4A-3D82-5E22-A815-24298163698D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902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rtl="0"/>
            <a:r>
              <a:rPr lang="es-ES" sz="2000" dirty="0">
                <a:solidFill>
                  <a:schemeClr val="accent2"/>
                </a:solidFill>
              </a:rPr>
              <a:t>4. </a:t>
            </a:r>
            <a:r>
              <a:rPr lang="es-ES" sz="2000" b="0" i="0" u="none" strike="noStrike" baseline="0" dirty="0">
                <a:solidFill>
                  <a:schemeClr val="accent2"/>
                </a:solidFill>
                <a:latin typeface="Arial" panose="020B0604020202020204" pitchFamily="34" charset="0"/>
              </a:rPr>
              <a:t>Creación, acceso y recorrido en Java.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2D4741E-C536-9B17-E73F-57D7B46021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8703" y="4077892"/>
            <a:ext cx="8664551" cy="510778"/>
          </a:xfrm>
          <a:prstGeom prst="round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notas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{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12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16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17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18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21F4BDB-1725-FFAD-B4C0-3A2083082890}"/>
              </a:ext>
            </a:extLst>
          </p:cNvPr>
          <p:cNvGrpSpPr/>
          <p:nvPr/>
        </p:nvGrpSpPr>
        <p:grpSpPr>
          <a:xfrm>
            <a:off x="3355370" y="5145926"/>
            <a:ext cx="5159136" cy="683394"/>
            <a:chOff x="3092519" y="3718238"/>
            <a:chExt cx="5159136" cy="68339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E51A4F-5E91-1F63-084C-FE10D0282C9E}"/>
                </a:ext>
              </a:extLst>
            </p:cNvPr>
            <p:cNvSpPr/>
            <p:nvPr/>
          </p:nvSpPr>
          <p:spPr>
            <a:xfrm>
              <a:off x="3092519" y="3718238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12</a:t>
              </a:r>
              <a:endParaRPr lang="en-US" sz="180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10ACF43-FDCC-2C2A-5576-EBD6652D56B1}"/>
                </a:ext>
              </a:extLst>
            </p:cNvPr>
            <p:cNvSpPr/>
            <p:nvPr/>
          </p:nvSpPr>
          <p:spPr>
            <a:xfrm>
              <a:off x="3737411" y="3718238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4</a:t>
              </a:r>
              <a:endParaRPr lang="en-US" sz="1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CAAB421-BE80-0EE9-0F9E-5BF938185D26}"/>
                </a:ext>
              </a:extLst>
            </p:cNvPr>
            <p:cNvSpPr/>
            <p:nvPr/>
          </p:nvSpPr>
          <p:spPr>
            <a:xfrm>
              <a:off x="4382303" y="3718238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16</a:t>
              </a:r>
              <a:endParaRPr lang="en-US" sz="18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7BD8F27-C730-31AB-E107-FE8F61B7A3DA}"/>
                </a:ext>
              </a:extLst>
            </p:cNvPr>
            <p:cNvSpPr/>
            <p:nvPr/>
          </p:nvSpPr>
          <p:spPr>
            <a:xfrm>
              <a:off x="5027195" y="3718238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11</a:t>
              </a:r>
              <a:endParaRPr lang="en-US" sz="18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BF9D64A-9171-BC26-95EB-1C74CBA2606E}"/>
                </a:ext>
              </a:extLst>
            </p:cNvPr>
            <p:cNvSpPr/>
            <p:nvPr/>
          </p:nvSpPr>
          <p:spPr>
            <a:xfrm>
              <a:off x="5672087" y="3718238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17</a:t>
              </a:r>
              <a:endParaRPr lang="en-US" sz="18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79C606-A610-E9AA-3033-FB117470770D}"/>
                </a:ext>
              </a:extLst>
            </p:cNvPr>
            <p:cNvSpPr/>
            <p:nvPr/>
          </p:nvSpPr>
          <p:spPr>
            <a:xfrm>
              <a:off x="6316979" y="3718238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9</a:t>
              </a:r>
              <a:endParaRPr lang="en-US" sz="1800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3137868-3FC6-71F8-2DC1-AA774942C9E4}"/>
                </a:ext>
              </a:extLst>
            </p:cNvPr>
            <p:cNvSpPr/>
            <p:nvPr/>
          </p:nvSpPr>
          <p:spPr>
            <a:xfrm>
              <a:off x="6961871" y="3718238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18</a:t>
              </a:r>
              <a:endParaRPr lang="en-US" sz="18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215970D-CB6C-1C5D-BD69-D56A9CB6CE68}"/>
                </a:ext>
              </a:extLst>
            </p:cNvPr>
            <p:cNvSpPr/>
            <p:nvPr/>
          </p:nvSpPr>
          <p:spPr>
            <a:xfrm>
              <a:off x="7606763" y="3718238"/>
              <a:ext cx="644892" cy="683394"/>
            </a:xfrm>
            <a:prstGeom prst="rect">
              <a:avLst/>
            </a:prstGeom>
            <a:solidFill>
              <a:srgbClr val="00CC99"/>
            </a:solidFill>
            <a:ln>
              <a:solidFill>
                <a:srgbClr val="00A8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800" dirty="0"/>
                <a:t>6</a:t>
              </a:r>
              <a:endParaRPr lang="en-US" sz="1800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5BA31B46-11CE-08A6-FA13-17676D0C86AD}"/>
              </a:ext>
            </a:extLst>
          </p:cNvPr>
          <p:cNvSpPr txBox="1"/>
          <p:nvPr/>
        </p:nvSpPr>
        <p:spPr>
          <a:xfrm>
            <a:off x="3499748" y="5890213"/>
            <a:ext cx="308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0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FE4568-4204-D682-CB18-66C7E0509844}"/>
              </a:ext>
            </a:extLst>
          </p:cNvPr>
          <p:cNvSpPr txBox="1"/>
          <p:nvPr/>
        </p:nvSpPr>
        <p:spPr>
          <a:xfrm>
            <a:off x="4168703" y="5890213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2C752E-8C43-A0F3-04EB-E81E51A25922}"/>
              </a:ext>
            </a:extLst>
          </p:cNvPr>
          <p:cNvSpPr txBox="1"/>
          <p:nvPr/>
        </p:nvSpPr>
        <p:spPr>
          <a:xfrm>
            <a:off x="4830439" y="5890212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2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E14FA6-AFF4-E61E-00F5-1CBE140F2439}"/>
              </a:ext>
            </a:extLst>
          </p:cNvPr>
          <p:cNvSpPr txBox="1"/>
          <p:nvPr/>
        </p:nvSpPr>
        <p:spPr>
          <a:xfrm>
            <a:off x="5492175" y="5890212"/>
            <a:ext cx="308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EDD5AD-3A85-C846-C612-5AF7A205F668}"/>
              </a:ext>
            </a:extLst>
          </p:cNvPr>
          <p:cNvSpPr txBox="1"/>
          <p:nvPr/>
        </p:nvSpPr>
        <p:spPr>
          <a:xfrm>
            <a:off x="6161130" y="5890212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4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22754C-1A8F-0FAC-F4A7-E1D75F81BEA5}"/>
              </a:ext>
            </a:extLst>
          </p:cNvPr>
          <p:cNvSpPr txBox="1"/>
          <p:nvPr/>
        </p:nvSpPr>
        <p:spPr>
          <a:xfrm>
            <a:off x="6822866" y="5890211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5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A5F614-2D12-9763-D328-54EB8BDF9ACC}"/>
              </a:ext>
            </a:extLst>
          </p:cNvPr>
          <p:cNvSpPr txBox="1"/>
          <p:nvPr/>
        </p:nvSpPr>
        <p:spPr>
          <a:xfrm>
            <a:off x="7406806" y="5890211"/>
            <a:ext cx="308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6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C3CFF7-7CAB-949D-F6A3-9B264F63CE02}"/>
              </a:ext>
            </a:extLst>
          </p:cNvPr>
          <p:cNvSpPr txBox="1"/>
          <p:nvPr/>
        </p:nvSpPr>
        <p:spPr>
          <a:xfrm>
            <a:off x="8075761" y="5890211"/>
            <a:ext cx="27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7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6356EC4-A156-CA2A-9C0F-BACB5D539EBA}"/>
              </a:ext>
            </a:extLst>
          </p:cNvPr>
          <p:cNvSpPr txBox="1"/>
          <p:nvPr/>
        </p:nvSpPr>
        <p:spPr>
          <a:xfrm>
            <a:off x="2298999" y="5302957"/>
            <a:ext cx="822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notas</a:t>
            </a:r>
            <a:endParaRPr lang="en-US" sz="18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2363D3-A06C-A67C-DA9A-8FD467D55DA2}"/>
              </a:ext>
            </a:extLst>
          </p:cNvPr>
          <p:cNvSpPr txBox="1"/>
          <p:nvPr/>
        </p:nvSpPr>
        <p:spPr>
          <a:xfrm>
            <a:off x="8610600" y="5302957"/>
            <a:ext cx="14514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i="1" dirty="0"/>
              <a:t>Longitud = 8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38615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5C8F5-758A-B1AD-0E0F-DA64942B6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Creación con inicialización. Ejemplos.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C942A7-4A0E-BBF4-6ACF-72F3668340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28</a:t>
            </a:fld>
            <a:endParaRPr lang="es-P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16F2C3-4585-9B6D-3EF3-32ACDBEFF736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902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rtl="0"/>
            <a:r>
              <a:rPr lang="es-ES" sz="2000" dirty="0">
                <a:solidFill>
                  <a:schemeClr val="accent2"/>
                </a:solidFill>
              </a:rPr>
              <a:t>4. </a:t>
            </a:r>
            <a:r>
              <a:rPr lang="es-ES" sz="2000" b="0" i="0" u="none" strike="noStrike" baseline="0" dirty="0">
                <a:solidFill>
                  <a:schemeClr val="accent2"/>
                </a:solidFill>
                <a:latin typeface="Arial" panose="020B0604020202020204" pitchFamily="34" charset="0"/>
              </a:rPr>
              <a:t>Creación, acceso y recorrido en Java.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4DAD3D1-00E7-2D5D-FC6E-02B6C4864FE5}"/>
              </a:ext>
            </a:extLst>
          </p:cNvPr>
          <p:cNvGrpSpPr/>
          <p:nvPr/>
        </p:nvGrpSpPr>
        <p:grpSpPr>
          <a:xfrm>
            <a:off x="7518263" y="2413859"/>
            <a:ext cx="3910510" cy="1862756"/>
            <a:chOff x="7518263" y="1951524"/>
            <a:chExt cx="3910510" cy="1862756"/>
          </a:xfrm>
        </p:grpSpPr>
        <p:sp>
          <p:nvSpPr>
            <p:cNvPr id="6" name="Rectangle 1">
              <a:extLst>
                <a:ext uri="{FF2B5EF4-FFF2-40B4-BE49-F238E27FC236}">
                  <a16:creationId xmlns:a16="http://schemas.microsoft.com/office/drawing/2014/main" id="{8D40528E-6DA4-0B47-2FBC-498A32A686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8263" y="1951524"/>
              <a:ext cx="3910510" cy="782058"/>
            </a:xfrm>
            <a:prstGeom prst="roundRect">
              <a:avLst/>
            </a:prstGeom>
            <a:solidFill>
              <a:srgbClr val="2B2B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0" i="0" u="none" strike="noStrike" cap="none" normalizeH="0" baseline="0" dirty="0" err="1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boolean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[] </a:t>
              </a:r>
              <a:r>
                <a:rPr kumimoji="0" lang="en-US" altLang="en-US" b="0" i="0" u="none" strike="noStrike" cap="none" normalizeH="0" baseline="0" dirty="0" err="1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respuestas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 = </a:t>
              </a: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dirty="0">
                  <a:solidFill>
                    <a:srgbClr val="A9B7C6"/>
                  </a:solidFill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    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{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true, true, false, true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}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;</a:t>
              </a:r>
              <a:endPara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3FAB093-1510-681A-E37B-020E878A5D45}"/>
                </a:ext>
              </a:extLst>
            </p:cNvPr>
            <p:cNvGrpSpPr/>
            <p:nvPr/>
          </p:nvGrpSpPr>
          <p:grpSpPr>
            <a:xfrm>
              <a:off x="7618893" y="3074433"/>
              <a:ext cx="3134007" cy="365125"/>
              <a:chOff x="6923373" y="3087303"/>
              <a:chExt cx="2579568" cy="683394"/>
            </a:xfrm>
            <a:solidFill>
              <a:srgbClr val="F2A36E"/>
            </a:solidFill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1074F6AF-3393-D6EA-A2E8-9E5B17EAF912}"/>
                  </a:ext>
                </a:extLst>
              </p:cNvPr>
              <p:cNvSpPr/>
              <p:nvPr/>
            </p:nvSpPr>
            <p:spPr>
              <a:xfrm>
                <a:off x="6923373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/>
                  <a:t>true</a:t>
                </a:r>
                <a:endParaRPr lang="en-US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BA92DE4-E6DB-2E0C-2BEC-5CF52B5009D9}"/>
                  </a:ext>
                </a:extLst>
              </p:cNvPr>
              <p:cNvSpPr/>
              <p:nvPr/>
            </p:nvSpPr>
            <p:spPr>
              <a:xfrm>
                <a:off x="7568265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/>
                  <a:t>true</a:t>
                </a:r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F636C01-56E8-A4B8-DB5A-449A86D5B984}"/>
                  </a:ext>
                </a:extLst>
              </p:cNvPr>
              <p:cNvSpPr/>
              <p:nvPr/>
            </p:nvSpPr>
            <p:spPr>
              <a:xfrm>
                <a:off x="8213157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/>
                  <a:t>false</a:t>
                </a:r>
                <a:endParaRPr lang="en-US" dirty="0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68B96A-80EE-BA1B-D03C-72A0919AB931}"/>
                  </a:ext>
                </a:extLst>
              </p:cNvPr>
              <p:cNvSpPr/>
              <p:nvPr/>
            </p:nvSpPr>
            <p:spPr>
              <a:xfrm>
                <a:off x="8858049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/>
                  <a:t>true</a:t>
                </a:r>
                <a:endParaRPr lang="en-US" dirty="0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AC9DA505-0961-750B-C966-0D23BFB88BC5}"/>
                </a:ext>
              </a:extLst>
            </p:cNvPr>
            <p:cNvGrpSpPr/>
            <p:nvPr/>
          </p:nvGrpSpPr>
          <p:grpSpPr>
            <a:xfrm>
              <a:off x="7618893" y="3449155"/>
              <a:ext cx="3148271" cy="365125"/>
              <a:chOff x="6923373" y="3087303"/>
              <a:chExt cx="2579568" cy="683394"/>
            </a:xfrm>
            <a:noFill/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4760DC5F-2CBF-C27E-0AAB-F3282BBAA5E8}"/>
                  </a:ext>
                </a:extLst>
              </p:cNvPr>
              <p:cNvSpPr/>
              <p:nvPr/>
            </p:nvSpPr>
            <p:spPr>
              <a:xfrm>
                <a:off x="6923373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4ED5C226-4E28-10D2-99A8-6233211146C2}"/>
                  </a:ext>
                </a:extLst>
              </p:cNvPr>
              <p:cNvSpPr/>
              <p:nvPr/>
            </p:nvSpPr>
            <p:spPr>
              <a:xfrm>
                <a:off x="7568265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3FC87B64-D8BF-D43A-CB8E-857B571E56AD}"/>
                  </a:ext>
                </a:extLst>
              </p:cNvPr>
              <p:cNvSpPr/>
              <p:nvPr/>
            </p:nvSpPr>
            <p:spPr>
              <a:xfrm>
                <a:off x="8213157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AF430C1-FC89-1BC0-258D-34D65A837032}"/>
                  </a:ext>
                </a:extLst>
              </p:cNvPr>
              <p:cNvSpPr/>
              <p:nvPr/>
            </p:nvSpPr>
            <p:spPr>
              <a:xfrm>
                <a:off x="8858049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4F4434B-80B8-800C-593A-42335876876E}"/>
                </a:ext>
              </a:extLst>
            </p:cNvPr>
            <p:cNvSpPr txBox="1"/>
            <p:nvPr/>
          </p:nvSpPr>
          <p:spPr>
            <a:xfrm>
              <a:off x="7536821" y="2769605"/>
              <a:ext cx="13583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respuestas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54161D8-3513-447D-2C93-6DFE7F9EC63D}"/>
              </a:ext>
            </a:extLst>
          </p:cNvPr>
          <p:cNvGrpSpPr/>
          <p:nvPr/>
        </p:nvGrpSpPr>
        <p:grpSpPr>
          <a:xfrm>
            <a:off x="7536821" y="4538159"/>
            <a:ext cx="3910510" cy="1980521"/>
            <a:chOff x="7536821" y="4024453"/>
            <a:chExt cx="3910510" cy="1980521"/>
          </a:xfrm>
        </p:grpSpPr>
        <p:sp>
          <p:nvSpPr>
            <p:cNvPr id="9" name="Rectangle 4">
              <a:extLst>
                <a:ext uri="{FF2B5EF4-FFF2-40B4-BE49-F238E27FC236}">
                  <a16:creationId xmlns:a16="http://schemas.microsoft.com/office/drawing/2014/main" id="{0A426F37-3938-18EB-54D5-35B15E8238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36821" y="4024453"/>
              <a:ext cx="3910510" cy="782058"/>
            </a:xfrm>
            <a:prstGeom prst="roundRect">
              <a:avLst/>
            </a:prstGeom>
            <a:solidFill>
              <a:srgbClr val="2B2B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char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[] </a:t>
              </a:r>
              <a:r>
                <a:rPr kumimoji="0" lang="en-US" altLang="en-US" b="0" i="0" u="none" strike="noStrike" cap="none" normalizeH="0" baseline="0" dirty="0" err="1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vocales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 = </a:t>
              </a: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dirty="0">
                  <a:solidFill>
                    <a:srgbClr val="A9B7C6"/>
                  </a:solidFill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   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{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'a'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'e'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'</a:t>
              </a:r>
              <a:r>
                <a:rPr kumimoji="0" lang="en-US" altLang="en-US" b="0" i="0" u="none" strike="noStrike" cap="none" normalizeH="0" baseline="0" dirty="0" err="1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i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'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'o'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'u'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}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;</a:t>
              </a:r>
              <a:endPara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B65324C-FBFA-EA07-45FA-31D38AD004D5}"/>
                </a:ext>
              </a:extLst>
            </p:cNvPr>
            <p:cNvGrpSpPr/>
            <p:nvPr/>
          </p:nvGrpSpPr>
          <p:grpSpPr>
            <a:xfrm>
              <a:off x="7652790" y="5234305"/>
              <a:ext cx="2880871" cy="365125"/>
              <a:chOff x="6923373" y="3087303"/>
              <a:chExt cx="3224460" cy="683394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017FE318-3D38-2FF1-8CEE-F657DE65AB81}"/>
                  </a:ext>
                </a:extLst>
              </p:cNvPr>
              <p:cNvSpPr/>
              <p:nvPr/>
            </p:nvSpPr>
            <p:spPr>
              <a:xfrm>
                <a:off x="6923373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'a'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80A3318-9D82-D78C-6738-CAFB05C9017B}"/>
                  </a:ext>
                </a:extLst>
              </p:cNvPr>
              <p:cNvSpPr/>
              <p:nvPr/>
            </p:nvSpPr>
            <p:spPr>
              <a:xfrm>
                <a:off x="7568265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>
                    <a:solidFill>
                      <a:schemeClr val="accent4">
                        <a:lumMod val="75000"/>
                      </a:schemeClr>
                    </a:solidFill>
                  </a:rPr>
                  <a:t>'e'</a:t>
                </a:r>
                <a:endParaRPr lang="en-US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F3996D46-1349-52F8-35F8-9246D0B69626}"/>
                  </a:ext>
                </a:extLst>
              </p:cNvPr>
              <p:cNvSpPr/>
              <p:nvPr/>
            </p:nvSpPr>
            <p:spPr>
              <a:xfrm>
                <a:off x="8213157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>
                    <a:solidFill>
                      <a:schemeClr val="accent4">
                        <a:lumMod val="75000"/>
                      </a:schemeClr>
                    </a:solidFill>
                  </a:rPr>
                  <a:t>'i'</a:t>
                </a:r>
                <a:endParaRPr lang="en-US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1FAFC131-78B6-7154-C94A-9782D801142B}"/>
                  </a:ext>
                </a:extLst>
              </p:cNvPr>
              <p:cNvSpPr/>
              <p:nvPr/>
            </p:nvSpPr>
            <p:spPr>
              <a:xfrm>
                <a:off x="8858049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>
                    <a:solidFill>
                      <a:schemeClr val="accent4">
                        <a:lumMod val="75000"/>
                      </a:schemeClr>
                    </a:solidFill>
                  </a:rPr>
                  <a:t>'o'</a:t>
                </a:r>
                <a:endParaRPr lang="en-US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85002EEC-7D23-910D-123F-9692D3B3D441}"/>
                  </a:ext>
                </a:extLst>
              </p:cNvPr>
              <p:cNvSpPr/>
              <p:nvPr/>
            </p:nvSpPr>
            <p:spPr>
              <a:xfrm>
                <a:off x="9502941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>
                    <a:solidFill>
                      <a:schemeClr val="accent4">
                        <a:lumMod val="75000"/>
                      </a:schemeClr>
                    </a:solidFill>
                  </a:rPr>
                  <a:t>'u'</a:t>
                </a:r>
                <a:endParaRPr lang="en-US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1E9BCE0C-E1D4-AD77-F9A3-6ECE7DD6C899}"/>
                </a:ext>
              </a:extLst>
            </p:cNvPr>
            <p:cNvGrpSpPr/>
            <p:nvPr/>
          </p:nvGrpSpPr>
          <p:grpSpPr>
            <a:xfrm>
              <a:off x="7652789" y="5639849"/>
              <a:ext cx="2880871" cy="365125"/>
              <a:chOff x="6923373" y="3087303"/>
              <a:chExt cx="3224460" cy="683394"/>
            </a:xfrm>
            <a:noFill/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5974FC55-C9F2-C57B-5700-470D5165CC10}"/>
                  </a:ext>
                </a:extLst>
              </p:cNvPr>
              <p:cNvSpPr/>
              <p:nvPr/>
            </p:nvSpPr>
            <p:spPr>
              <a:xfrm>
                <a:off x="6923373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AF6D5BDA-2C7E-622F-756F-DBD133E58D7C}"/>
                  </a:ext>
                </a:extLst>
              </p:cNvPr>
              <p:cNvSpPr/>
              <p:nvPr/>
            </p:nvSpPr>
            <p:spPr>
              <a:xfrm>
                <a:off x="7568265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67D8D84E-29ED-FC8C-6894-E9D7F89449B7}"/>
                  </a:ext>
                </a:extLst>
              </p:cNvPr>
              <p:cNvSpPr/>
              <p:nvPr/>
            </p:nvSpPr>
            <p:spPr>
              <a:xfrm>
                <a:off x="8213157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36DB1361-CDD8-9AAC-E993-8BB0491FD67D}"/>
                  </a:ext>
                </a:extLst>
              </p:cNvPr>
              <p:cNvSpPr/>
              <p:nvPr/>
            </p:nvSpPr>
            <p:spPr>
              <a:xfrm>
                <a:off x="8858049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E7D9BBF2-B333-8BDF-BB97-BBC56D817FA3}"/>
                  </a:ext>
                </a:extLst>
              </p:cNvPr>
              <p:cNvSpPr/>
              <p:nvPr/>
            </p:nvSpPr>
            <p:spPr>
              <a:xfrm>
                <a:off x="9502941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8F37A4C-769F-B3D7-726C-48A8C5E4F473}"/>
                </a:ext>
              </a:extLst>
            </p:cNvPr>
            <p:cNvSpPr txBox="1"/>
            <p:nvPr/>
          </p:nvSpPr>
          <p:spPr>
            <a:xfrm>
              <a:off x="7560926" y="4911036"/>
              <a:ext cx="13583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vocales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019E1BB-2CF0-E7BA-B107-5135A01B06F5}"/>
              </a:ext>
            </a:extLst>
          </p:cNvPr>
          <p:cNvGrpSpPr/>
          <p:nvPr/>
        </p:nvGrpSpPr>
        <p:grpSpPr>
          <a:xfrm>
            <a:off x="1113235" y="1756311"/>
            <a:ext cx="5965121" cy="1862756"/>
            <a:chOff x="1113235" y="1951524"/>
            <a:chExt cx="5965121" cy="1862756"/>
          </a:xfrm>
        </p:grpSpPr>
        <p:sp>
          <p:nvSpPr>
            <p:cNvPr id="7" name="Rectangle 2">
              <a:extLst>
                <a:ext uri="{FF2B5EF4-FFF2-40B4-BE49-F238E27FC236}">
                  <a16:creationId xmlns:a16="http://schemas.microsoft.com/office/drawing/2014/main" id="{FDAB5C84-3FA4-52BB-43C0-6187AEE33D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3235" y="1951524"/>
              <a:ext cx="5965121" cy="782058"/>
            </a:xfrm>
            <a:prstGeom prst="roundRect">
              <a:avLst/>
            </a:prstGeom>
            <a:solidFill>
              <a:srgbClr val="2B2B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String[] </a:t>
              </a:r>
              <a:r>
                <a:rPr kumimoji="0" lang="en-US" altLang="en-US" b="0" i="0" u="none" strike="noStrike" cap="none" normalizeH="0" baseline="0" dirty="0" err="1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paises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 = </a:t>
              </a: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dirty="0">
                  <a:solidFill>
                    <a:srgbClr val="A9B7C6"/>
                  </a:solidFill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    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{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"Perú"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"Argentina"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"</a:t>
              </a:r>
              <a:r>
                <a:rPr kumimoji="0" lang="en-US" altLang="en-US" b="0" i="0" u="none" strike="noStrike" cap="none" normalizeH="0" baseline="0" dirty="0" err="1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Brasil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"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"Colombia"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}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;</a:t>
              </a:r>
              <a:endPara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338DAF5-1F6F-D5EF-268F-0F8F51A6E8E8}"/>
                </a:ext>
              </a:extLst>
            </p:cNvPr>
            <p:cNvGrpSpPr/>
            <p:nvPr/>
          </p:nvGrpSpPr>
          <p:grpSpPr>
            <a:xfrm>
              <a:off x="1145829" y="3074433"/>
              <a:ext cx="4308290" cy="365125"/>
              <a:chOff x="6923373" y="3087303"/>
              <a:chExt cx="2579568" cy="683394"/>
            </a:xfrm>
            <a:solidFill>
              <a:srgbClr val="00CC99"/>
            </a:solidFill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3BB7700-7E56-2D3A-E9C9-05437CBB4A22}"/>
                  </a:ext>
                </a:extLst>
              </p:cNvPr>
              <p:cNvSpPr/>
              <p:nvPr/>
            </p:nvSpPr>
            <p:spPr>
              <a:xfrm>
                <a:off x="6923373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/>
                  <a:t>"Perú"</a:t>
                </a:r>
                <a:endParaRPr lang="en-US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FA30346-590B-93C8-52BE-14E9429597E2}"/>
                  </a:ext>
                </a:extLst>
              </p:cNvPr>
              <p:cNvSpPr/>
              <p:nvPr/>
            </p:nvSpPr>
            <p:spPr>
              <a:xfrm>
                <a:off x="7568265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/>
                  <a:t>"Argentina"</a:t>
                </a:r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23B747D-2D2A-473F-EF96-8A66D069AEEF}"/>
                  </a:ext>
                </a:extLst>
              </p:cNvPr>
              <p:cNvSpPr/>
              <p:nvPr/>
            </p:nvSpPr>
            <p:spPr>
              <a:xfrm>
                <a:off x="8213157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/>
                  <a:t>"Brasil"</a:t>
                </a:r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2A79B8B-B79B-41A3-682C-05F5240050DB}"/>
                  </a:ext>
                </a:extLst>
              </p:cNvPr>
              <p:cNvSpPr/>
              <p:nvPr/>
            </p:nvSpPr>
            <p:spPr>
              <a:xfrm>
                <a:off x="8858049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/>
                  <a:t>"Colombia"</a:t>
                </a:r>
                <a:endParaRPr lang="en-US" dirty="0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836BF916-2C0D-6FA8-AD3A-DE5C52873059}"/>
                </a:ext>
              </a:extLst>
            </p:cNvPr>
            <p:cNvGrpSpPr/>
            <p:nvPr/>
          </p:nvGrpSpPr>
          <p:grpSpPr>
            <a:xfrm>
              <a:off x="1145828" y="3449155"/>
              <a:ext cx="4308291" cy="365125"/>
              <a:chOff x="6923373" y="3087303"/>
              <a:chExt cx="2579568" cy="683394"/>
            </a:xfrm>
            <a:noFill/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C15CCA31-87EF-36AF-0CF0-189D8932D42F}"/>
                  </a:ext>
                </a:extLst>
              </p:cNvPr>
              <p:cNvSpPr/>
              <p:nvPr/>
            </p:nvSpPr>
            <p:spPr>
              <a:xfrm>
                <a:off x="6923373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A16DA63D-3BD5-E274-2993-AD4106189BEA}"/>
                  </a:ext>
                </a:extLst>
              </p:cNvPr>
              <p:cNvSpPr/>
              <p:nvPr/>
            </p:nvSpPr>
            <p:spPr>
              <a:xfrm>
                <a:off x="7568265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6370C615-F95B-F5EE-8A0D-2775148FC285}"/>
                  </a:ext>
                </a:extLst>
              </p:cNvPr>
              <p:cNvSpPr/>
              <p:nvPr/>
            </p:nvSpPr>
            <p:spPr>
              <a:xfrm>
                <a:off x="8213157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1B18552E-76DC-EC9D-E8C2-1D513C4892FE}"/>
                  </a:ext>
                </a:extLst>
              </p:cNvPr>
              <p:cNvSpPr/>
              <p:nvPr/>
            </p:nvSpPr>
            <p:spPr>
              <a:xfrm>
                <a:off x="8858049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714799BD-BB90-577C-3156-5520BE540CB3}"/>
                </a:ext>
              </a:extLst>
            </p:cNvPr>
            <p:cNvSpPr txBox="1"/>
            <p:nvPr/>
          </p:nvSpPr>
          <p:spPr>
            <a:xfrm>
              <a:off x="1113236" y="2769605"/>
              <a:ext cx="13583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 err="1">
                  <a:solidFill>
                    <a:schemeClr val="bg1">
                      <a:lumMod val="50000"/>
                    </a:schemeClr>
                  </a:solidFill>
                </a:rPr>
                <a:t>paises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56F9DCC-B333-2FBA-AA54-44419A699143}"/>
              </a:ext>
            </a:extLst>
          </p:cNvPr>
          <p:cNvGrpSpPr/>
          <p:nvPr/>
        </p:nvGrpSpPr>
        <p:grpSpPr>
          <a:xfrm>
            <a:off x="1144589" y="3911434"/>
            <a:ext cx="5933767" cy="1980521"/>
            <a:chOff x="1144589" y="4024453"/>
            <a:chExt cx="5933767" cy="1980521"/>
          </a:xfrm>
        </p:grpSpPr>
        <p:sp>
          <p:nvSpPr>
            <p:cNvPr id="8" name="Rectangle 3">
              <a:extLst>
                <a:ext uri="{FF2B5EF4-FFF2-40B4-BE49-F238E27FC236}">
                  <a16:creationId xmlns:a16="http://schemas.microsoft.com/office/drawing/2014/main" id="{DBAA249E-052C-7EF6-B4C3-2242617532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589" y="4024453"/>
              <a:ext cx="5933767" cy="782058"/>
            </a:xfrm>
            <a:prstGeom prst="roundRect">
              <a:avLst/>
            </a:prstGeom>
            <a:solidFill>
              <a:srgbClr val="2B2B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double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[] </a:t>
              </a:r>
              <a:r>
                <a:rPr kumimoji="0" lang="en-US" altLang="en-US" b="0" i="0" u="none" strike="noStrike" cap="none" normalizeH="0" baseline="0" dirty="0" err="1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precios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 = </a:t>
              </a:r>
            </a:p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dirty="0">
                  <a:solidFill>
                    <a:srgbClr val="A9B7C6"/>
                  </a:solidFill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    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{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897BB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12.50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897BB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458.16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897BB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36.50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897BB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169.45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897BB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47.11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,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6897BB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47.88 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A9B7C6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}</a:t>
              </a:r>
              <a:r>
                <a:rPr kumimoji="0" lang="en-US" altLang="en-US" b="0" i="0" u="none" strike="noStrike" cap="none" normalizeH="0" baseline="0" dirty="0">
                  <a:ln>
                    <a:noFill/>
                  </a:ln>
                  <a:solidFill>
                    <a:srgbClr val="CC7832"/>
                  </a:solidFill>
                  <a:effectLst/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;</a:t>
              </a:r>
              <a:endPara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21B219B-2898-582C-E15E-B43CA197C781}"/>
                </a:ext>
              </a:extLst>
            </p:cNvPr>
            <p:cNvGrpSpPr/>
            <p:nvPr/>
          </p:nvGrpSpPr>
          <p:grpSpPr>
            <a:xfrm>
              <a:off x="1159425" y="5234305"/>
              <a:ext cx="4321308" cy="365125"/>
              <a:chOff x="6923373" y="3087303"/>
              <a:chExt cx="3869352" cy="683394"/>
            </a:xfrm>
            <a:solidFill>
              <a:srgbClr val="00B0F0"/>
            </a:solidFill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5FC423D8-2BCE-8D16-FD84-D40465D15A7A}"/>
                  </a:ext>
                </a:extLst>
              </p:cNvPr>
              <p:cNvSpPr/>
              <p:nvPr/>
            </p:nvSpPr>
            <p:spPr>
              <a:xfrm>
                <a:off x="6923373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12.50</a:t>
                </a:r>
                <a:endParaRPr lang="en-US" sz="1200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D1E62C8-B8DC-6BCA-7A98-F2EC9E94AD93}"/>
                  </a:ext>
                </a:extLst>
              </p:cNvPr>
              <p:cNvSpPr/>
              <p:nvPr/>
            </p:nvSpPr>
            <p:spPr>
              <a:xfrm>
                <a:off x="7568265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458.16</a:t>
                </a:r>
                <a:endParaRPr lang="en-US" sz="1200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733DC7F-3939-6DE0-8F27-E7ADC9EB39C6}"/>
                  </a:ext>
                </a:extLst>
              </p:cNvPr>
              <p:cNvSpPr/>
              <p:nvPr/>
            </p:nvSpPr>
            <p:spPr>
              <a:xfrm>
                <a:off x="8213157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36.50</a:t>
                </a:r>
                <a:endParaRPr lang="en-US" sz="1200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79B3F58C-8D8B-AB8E-73EA-A776F1FB1574}"/>
                  </a:ext>
                </a:extLst>
              </p:cNvPr>
              <p:cNvSpPr/>
              <p:nvPr/>
            </p:nvSpPr>
            <p:spPr>
              <a:xfrm>
                <a:off x="8858049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169.45</a:t>
                </a:r>
                <a:endParaRPr lang="en-US" sz="1200" dirty="0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961F7D9-DF13-CA2F-1EA6-A540E248A126}"/>
                  </a:ext>
                </a:extLst>
              </p:cNvPr>
              <p:cNvSpPr/>
              <p:nvPr/>
            </p:nvSpPr>
            <p:spPr>
              <a:xfrm>
                <a:off x="9502941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47.11</a:t>
                </a:r>
                <a:endParaRPr lang="en-US" sz="1200" dirty="0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96B01B4-8BCD-47A5-2B6A-C8DF37FE0341}"/>
                  </a:ext>
                </a:extLst>
              </p:cNvPr>
              <p:cNvSpPr/>
              <p:nvPr/>
            </p:nvSpPr>
            <p:spPr>
              <a:xfrm>
                <a:off x="10147833" y="3087303"/>
                <a:ext cx="644892" cy="683394"/>
              </a:xfrm>
              <a:prstGeom prst="rect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47.88</a:t>
                </a:r>
                <a:endParaRPr lang="en-US" sz="1200" dirty="0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49C80523-64AF-6722-D18E-EB00BEEF42D3}"/>
                </a:ext>
              </a:extLst>
            </p:cNvPr>
            <p:cNvGrpSpPr/>
            <p:nvPr/>
          </p:nvGrpSpPr>
          <p:grpSpPr>
            <a:xfrm>
              <a:off x="1159425" y="5639849"/>
              <a:ext cx="4321308" cy="365125"/>
              <a:chOff x="6923373" y="3087303"/>
              <a:chExt cx="3869352" cy="683394"/>
            </a:xfrm>
            <a:noFill/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84D3E57-6BF3-3822-80EE-CB49BF7418B8}"/>
                  </a:ext>
                </a:extLst>
              </p:cNvPr>
              <p:cNvSpPr/>
              <p:nvPr/>
            </p:nvSpPr>
            <p:spPr>
              <a:xfrm>
                <a:off x="6923373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EB1AD0D-F677-C942-FBAE-AED8C9F5B356}"/>
                  </a:ext>
                </a:extLst>
              </p:cNvPr>
              <p:cNvSpPr/>
              <p:nvPr/>
            </p:nvSpPr>
            <p:spPr>
              <a:xfrm>
                <a:off x="7568265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33EAE0C-C115-C1EB-83E1-8ACBE38BFF3F}"/>
                  </a:ext>
                </a:extLst>
              </p:cNvPr>
              <p:cNvSpPr/>
              <p:nvPr/>
            </p:nvSpPr>
            <p:spPr>
              <a:xfrm>
                <a:off x="8213157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DBA47443-C570-3125-4385-8F2F011A7E1B}"/>
                  </a:ext>
                </a:extLst>
              </p:cNvPr>
              <p:cNvSpPr/>
              <p:nvPr/>
            </p:nvSpPr>
            <p:spPr>
              <a:xfrm>
                <a:off x="8858049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DFC3E589-F29A-52F8-7F2A-76B533E0B28F}"/>
                  </a:ext>
                </a:extLst>
              </p:cNvPr>
              <p:cNvSpPr/>
              <p:nvPr/>
            </p:nvSpPr>
            <p:spPr>
              <a:xfrm>
                <a:off x="9502941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3AE25AB3-7F60-A545-2F60-B433D93E143F}"/>
                  </a:ext>
                </a:extLst>
              </p:cNvPr>
              <p:cNvSpPr/>
              <p:nvPr/>
            </p:nvSpPr>
            <p:spPr>
              <a:xfrm>
                <a:off x="10147833" y="3087303"/>
                <a:ext cx="644892" cy="6833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>
                    <a:solidFill>
                      <a:schemeClr val="bg1">
                        <a:lumMod val="50000"/>
                      </a:schemeClr>
                    </a:solidFill>
                  </a:rPr>
                  <a:t>5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63C561B-5A81-5120-E73D-47B3F5E0A2DF}"/>
                </a:ext>
              </a:extLst>
            </p:cNvPr>
            <p:cNvSpPr txBox="1"/>
            <p:nvPr/>
          </p:nvSpPr>
          <p:spPr>
            <a:xfrm>
              <a:off x="1144589" y="4911036"/>
              <a:ext cx="13583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precios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116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BE9C2-EEB1-8052-B7F8-535AD78D0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Acceso y recorrido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3B5DA-8AFC-5C18-DA7B-C1940D0298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29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055FC-1934-923E-5EDF-0CB3F0CB04B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Cómo</a:t>
            </a:r>
            <a:r>
              <a:rPr lang="en-US" dirty="0"/>
              <a:t> se accede a un </a:t>
            </a:r>
            <a:r>
              <a:rPr lang="en-US" dirty="0" err="1"/>
              <a:t>arreglo</a:t>
            </a:r>
            <a:r>
              <a:rPr lang="en-US" dirty="0"/>
              <a:t>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Ejemplo</a:t>
            </a:r>
            <a:r>
              <a:rPr lang="en-US" dirty="0"/>
              <a:t>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C231E9-9323-1CF2-F0F4-B361479992F6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902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rtl="0"/>
            <a:r>
              <a:rPr lang="es-ES" sz="2000" dirty="0">
                <a:solidFill>
                  <a:schemeClr val="accent2"/>
                </a:solidFill>
              </a:rPr>
              <a:t>4. </a:t>
            </a:r>
            <a:r>
              <a:rPr lang="es-ES" sz="2000" b="0" i="0" u="none" strike="noStrike" baseline="0" dirty="0">
                <a:solidFill>
                  <a:schemeClr val="accent2"/>
                </a:solidFill>
                <a:latin typeface="Arial" panose="020B0604020202020204" pitchFamily="34" charset="0"/>
              </a:rPr>
              <a:t>Creación, acceso y recorrido en Java.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50F1537-9D0A-C2E3-A953-F21AA994E822}"/>
              </a:ext>
            </a:extLst>
          </p:cNvPr>
          <p:cNvGrpSpPr/>
          <p:nvPr/>
        </p:nvGrpSpPr>
        <p:grpSpPr>
          <a:xfrm>
            <a:off x="1531337" y="4867540"/>
            <a:ext cx="3224460" cy="1573808"/>
            <a:chOff x="2928492" y="5029668"/>
            <a:chExt cx="3224460" cy="157380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FB1C990-EC82-83E9-3446-25F4EC7EEB66}"/>
                </a:ext>
              </a:extLst>
            </p:cNvPr>
            <p:cNvGrpSpPr/>
            <p:nvPr/>
          </p:nvGrpSpPr>
          <p:grpSpPr>
            <a:xfrm>
              <a:off x="2928492" y="5413320"/>
              <a:ext cx="3224460" cy="683394"/>
              <a:chOff x="1320372" y="2089632"/>
              <a:chExt cx="3224460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31A510E-CEDB-C633-59FF-8D6D324CFFC3}"/>
                  </a:ext>
                </a:extLst>
              </p:cNvPr>
              <p:cNvSpPr/>
              <p:nvPr/>
            </p:nvSpPr>
            <p:spPr>
              <a:xfrm>
                <a:off x="1320372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5231B530-3C0A-9707-558C-474902A64877}"/>
                  </a:ext>
                </a:extLst>
              </p:cNvPr>
              <p:cNvSpPr/>
              <p:nvPr/>
            </p:nvSpPr>
            <p:spPr>
              <a:xfrm>
                <a:off x="1965264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28D2007-182B-1C0C-D453-7D2B7D0B54CC}"/>
                  </a:ext>
                </a:extLst>
              </p:cNvPr>
              <p:cNvSpPr/>
              <p:nvPr/>
            </p:nvSpPr>
            <p:spPr>
              <a:xfrm>
                <a:off x="2610156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44FBACC-F43D-2466-9E0F-F84E4CD30414}"/>
                  </a:ext>
                </a:extLst>
              </p:cNvPr>
              <p:cNvSpPr/>
              <p:nvPr/>
            </p:nvSpPr>
            <p:spPr>
              <a:xfrm>
                <a:off x="3255048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643FCE1-B058-0EFC-8653-51272AB3ADCF}"/>
                  </a:ext>
                </a:extLst>
              </p:cNvPr>
              <p:cNvSpPr/>
              <p:nvPr/>
            </p:nvSpPr>
            <p:spPr>
              <a:xfrm>
                <a:off x="3899940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B1B9F3D-1A4C-E307-11D4-7872184D13A1}"/>
                </a:ext>
              </a:extLst>
            </p:cNvPr>
            <p:cNvGrpSpPr/>
            <p:nvPr/>
          </p:nvGrpSpPr>
          <p:grpSpPr>
            <a:xfrm>
              <a:off x="3140245" y="5029668"/>
              <a:ext cx="2800951" cy="1573808"/>
              <a:chOff x="4061862" y="5213311"/>
              <a:chExt cx="2935703" cy="157380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8F04613-2F58-6D7A-B4A3-AAB383748852}"/>
                  </a:ext>
                </a:extLst>
              </p:cNvPr>
              <p:cNvSpPr txBox="1"/>
              <p:nvPr/>
            </p:nvSpPr>
            <p:spPr>
              <a:xfrm>
                <a:off x="4061862" y="5213312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400BA1B-3FF4-4DC3-2617-4BCBB8837BA5}"/>
                  </a:ext>
                </a:extLst>
              </p:cNvPr>
              <p:cNvSpPr txBox="1"/>
              <p:nvPr/>
            </p:nvSpPr>
            <p:spPr>
              <a:xfrm>
                <a:off x="4730817" y="5213312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0412D4A-F1E5-66D9-05E8-43704BA73646}"/>
                  </a:ext>
                </a:extLst>
              </p:cNvPr>
              <p:cNvSpPr txBox="1"/>
              <p:nvPr/>
            </p:nvSpPr>
            <p:spPr>
              <a:xfrm>
                <a:off x="5392553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C2053F8-8D76-1905-BF45-A2092218685B}"/>
                  </a:ext>
                </a:extLst>
              </p:cNvPr>
              <p:cNvSpPr txBox="1"/>
              <p:nvPr/>
            </p:nvSpPr>
            <p:spPr>
              <a:xfrm>
                <a:off x="6054289" y="5213311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20C658C-3DA6-0CE7-F69B-D5A2A11DEC3D}"/>
                  </a:ext>
                </a:extLst>
              </p:cNvPr>
              <p:cNvSpPr txBox="1"/>
              <p:nvPr/>
            </p:nvSpPr>
            <p:spPr>
              <a:xfrm>
                <a:off x="6723244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D45FF30-3812-6564-F334-26A729FB756C}"/>
                  </a:ext>
                </a:extLst>
              </p:cNvPr>
              <p:cNvSpPr txBox="1"/>
              <p:nvPr/>
            </p:nvSpPr>
            <p:spPr>
              <a:xfrm>
                <a:off x="5019556" y="6417787"/>
                <a:ext cx="11044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edades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sp>
        <p:nvSpPr>
          <p:cNvPr id="22" name="Rectangle 3">
            <a:extLst>
              <a:ext uri="{FF2B5EF4-FFF2-40B4-BE49-F238E27FC236}">
                <a16:creationId xmlns:a16="http://schemas.microsoft.com/office/drawing/2014/main" id="{73396B56-375D-AF8E-6B13-48BF9E3726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4836" y="5023087"/>
            <a:ext cx="1899883" cy="1139603"/>
          </a:xfrm>
          <a:prstGeom prst="roundRect">
            <a:avLst>
              <a:gd name="adj" fmla="val 11258"/>
            </a:avLst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[0]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[1]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34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[2]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19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76CEE92-FB0F-0A1C-A1BD-23777DF62409}"/>
              </a:ext>
            </a:extLst>
          </p:cNvPr>
          <p:cNvGrpSpPr/>
          <p:nvPr/>
        </p:nvGrpSpPr>
        <p:grpSpPr>
          <a:xfrm>
            <a:off x="7739358" y="4867540"/>
            <a:ext cx="3224460" cy="1573808"/>
            <a:chOff x="2928492" y="5029668"/>
            <a:chExt cx="3224460" cy="157380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DCE7526-9BAE-C380-50B1-0B7A166E79AC}"/>
                </a:ext>
              </a:extLst>
            </p:cNvPr>
            <p:cNvGrpSpPr/>
            <p:nvPr/>
          </p:nvGrpSpPr>
          <p:grpSpPr>
            <a:xfrm>
              <a:off x="2928492" y="5413320"/>
              <a:ext cx="3224460" cy="683394"/>
              <a:chOff x="1320372" y="2089632"/>
              <a:chExt cx="3224460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A1BB55C-C61A-FF71-5F9E-879113B1180D}"/>
                  </a:ext>
                </a:extLst>
              </p:cNvPr>
              <p:cNvSpPr/>
              <p:nvPr/>
            </p:nvSpPr>
            <p:spPr>
              <a:xfrm>
                <a:off x="1320372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25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1A6DF1A-B5BC-2B7D-0312-F337C533D98A}"/>
                  </a:ext>
                </a:extLst>
              </p:cNvPr>
              <p:cNvSpPr/>
              <p:nvPr/>
            </p:nvSpPr>
            <p:spPr>
              <a:xfrm>
                <a:off x="1965264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34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0339D42-30BC-3433-71F8-AF2730A52A95}"/>
                  </a:ext>
                </a:extLst>
              </p:cNvPr>
              <p:cNvSpPr/>
              <p:nvPr/>
            </p:nvSpPr>
            <p:spPr>
              <a:xfrm>
                <a:off x="2610156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19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9E92AF2A-1599-4844-BB8A-766A830224D3}"/>
                  </a:ext>
                </a:extLst>
              </p:cNvPr>
              <p:cNvSpPr/>
              <p:nvPr/>
            </p:nvSpPr>
            <p:spPr>
              <a:xfrm>
                <a:off x="3255048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3819B473-A880-0011-FF7E-F4BAFF8512E7}"/>
                  </a:ext>
                </a:extLst>
              </p:cNvPr>
              <p:cNvSpPr/>
              <p:nvPr/>
            </p:nvSpPr>
            <p:spPr>
              <a:xfrm>
                <a:off x="3899940" y="2089632"/>
                <a:ext cx="644892" cy="68339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>
                    <a:solidFill>
                      <a:schemeClr val="accent5">
                        <a:lumMod val="75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A67709A-632F-82D4-8058-72216FC1EC2A}"/>
                </a:ext>
              </a:extLst>
            </p:cNvPr>
            <p:cNvGrpSpPr/>
            <p:nvPr/>
          </p:nvGrpSpPr>
          <p:grpSpPr>
            <a:xfrm>
              <a:off x="3140245" y="5029668"/>
              <a:ext cx="2800951" cy="1573808"/>
              <a:chOff x="4061862" y="5213311"/>
              <a:chExt cx="2935703" cy="1573808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7F3E085-010D-109D-8454-0A0ED525F238}"/>
                  </a:ext>
                </a:extLst>
              </p:cNvPr>
              <p:cNvSpPr txBox="1"/>
              <p:nvPr/>
            </p:nvSpPr>
            <p:spPr>
              <a:xfrm>
                <a:off x="4061862" y="5213312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F43520E-4F33-BDEB-629E-7D9383B0368A}"/>
                  </a:ext>
                </a:extLst>
              </p:cNvPr>
              <p:cNvSpPr txBox="1"/>
              <p:nvPr/>
            </p:nvSpPr>
            <p:spPr>
              <a:xfrm>
                <a:off x="4730817" y="5213312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7CBA58B-E04F-A5A1-3CFC-56B7AC31757A}"/>
                  </a:ext>
                </a:extLst>
              </p:cNvPr>
              <p:cNvSpPr txBox="1"/>
              <p:nvPr/>
            </p:nvSpPr>
            <p:spPr>
              <a:xfrm>
                <a:off x="5392553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9D6B5080-FF13-1B0A-B979-A25403B3DD2F}"/>
                  </a:ext>
                </a:extLst>
              </p:cNvPr>
              <p:cNvSpPr txBox="1"/>
              <p:nvPr/>
            </p:nvSpPr>
            <p:spPr>
              <a:xfrm>
                <a:off x="6054289" y="5213311"/>
                <a:ext cx="308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CBA5050-89BC-FAD1-6C5C-8CD32B73F8AB}"/>
                  </a:ext>
                </a:extLst>
              </p:cNvPr>
              <p:cNvSpPr txBox="1"/>
              <p:nvPr/>
            </p:nvSpPr>
            <p:spPr>
              <a:xfrm>
                <a:off x="6723244" y="5213311"/>
                <a:ext cx="2743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144CAE5D-8B2A-21AC-F53E-B19424E1B7F8}"/>
                  </a:ext>
                </a:extLst>
              </p:cNvPr>
              <p:cNvSpPr txBox="1"/>
              <p:nvPr/>
            </p:nvSpPr>
            <p:spPr>
              <a:xfrm>
                <a:off x="5019556" y="6417787"/>
                <a:ext cx="11044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800" dirty="0">
                    <a:solidFill>
                      <a:schemeClr val="bg1">
                        <a:lumMod val="50000"/>
                      </a:schemeClr>
                    </a:solidFill>
                  </a:rPr>
                  <a:t>edades</a:t>
                </a:r>
                <a:endParaRPr lang="en-US" sz="18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sp>
        <p:nvSpPr>
          <p:cNvPr id="37" name="Rectangle 3">
            <a:extLst>
              <a:ext uri="{FF2B5EF4-FFF2-40B4-BE49-F238E27FC236}">
                <a16:creationId xmlns:a16="http://schemas.microsoft.com/office/drawing/2014/main" id="{65F1A569-0BB6-5704-419E-88B2DFD496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2131" y="2615358"/>
            <a:ext cx="3807986" cy="690086"/>
          </a:xfrm>
          <a:prstGeom prst="roundRect">
            <a:avLst>
              <a:gd name="adj" fmla="val 11258"/>
            </a:avLst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variable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00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00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A6CB4BCA-5896-0467-1F37-E5E39AC12BE9}"/>
              </a:ext>
            </a:extLst>
          </p:cNvPr>
          <p:cNvSpPr/>
          <p:nvPr/>
        </p:nvSpPr>
        <p:spPr>
          <a:xfrm flipH="1" flipV="1">
            <a:off x="7250625" y="3229096"/>
            <a:ext cx="625640" cy="397539"/>
          </a:xfrm>
          <a:custGeom>
            <a:avLst/>
            <a:gdLst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  <a:gd name="connsiteX0" fmla="*/ 0 w 1270535"/>
              <a:gd name="connsiteY0" fmla="*/ 0 h 567890"/>
              <a:gd name="connsiteX1" fmla="*/ 1270535 w 1270535"/>
              <a:gd name="connsiteY1" fmla="*/ 567890 h 567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535" h="567890">
                <a:moveTo>
                  <a:pt x="0" y="0"/>
                </a:moveTo>
                <a:cubicBezTo>
                  <a:pt x="904775" y="83419"/>
                  <a:pt x="1251285" y="253465"/>
                  <a:pt x="1270535" y="567890"/>
                </a:cubicBezTo>
              </a:path>
            </a:pathLst>
          </a:custGeom>
          <a:noFill/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7986339-1FF5-3F73-6CC3-4490DCEA3B83}"/>
              </a:ext>
            </a:extLst>
          </p:cNvPr>
          <p:cNvSpPr txBox="1"/>
          <p:nvPr/>
        </p:nvSpPr>
        <p:spPr>
          <a:xfrm>
            <a:off x="7951111" y="3404906"/>
            <a:ext cx="3155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Índice</a:t>
            </a:r>
          </a:p>
          <a:p>
            <a:r>
              <a:rPr lang="es-ES" sz="1800" i="1" dirty="0">
                <a:solidFill>
                  <a:schemeClr val="bg1">
                    <a:lumMod val="50000"/>
                  </a:schemeClr>
                </a:solidFill>
              </a:rPr>
              <a:t>(generalmente de tipo </a:t>
            </a:r>
            <a:r>
              <a:rPr lang="es-ES" sz="1800" b="1" i="1" dirty="0" err="1">
                <a:solidFill>
                  <a:schemeClr val="bg1">
                    <a:lumMod val="50000"/>
                  </a:schemeClr>
                </a:solidFill>
              </a:rPr>
              <a:t>int</a:t>
            </a:r>
            <a:r>
              <a:rPr lang="es-ES" sz="1800" i="1" dirty="0">
                <a:solidFill>
                  <a:schemeClr val="bg1">
                    <a:lumMod val="50000"/>
                  </a:schemeClr>
                </a:solidFill>
              </a:rPr>
              <a:t>)</a:t>
            </a:r>
            <a:endParaRPr lang="en-US" sz="1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C7868248-64BF-5AC3-6671-6616780AD1AA}"/>
              </a:ext>
            </a:extLst>
          </p:cNvPr>
          <p:cNvSpPr/>
          <p:nvPr/>
        </p:nvSpPr>
        <p:spPr>
          <a:xfrm>
            <a:off x="7346022" y="5383658"/>
            <a:ext cx="191178" cy="397539"/>
          </a:xfrm>
          <a:prstGeom prst="chevr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776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tial Circle 35">
            <a:extLst>
              <a:ext uri="{FF2B5EF4-FFF2-40B4-BE49-F238E27FC236}">
                <a16:creationId xmlns:a16="http://schemas.microsoft.com/office/drawing/2014/main" id="{E5BE2485-922D-7631-B478-ACA1233A7E05}"/>
              </a:ext>
            </a:extLst>
          </p:cNvPr>
          <p:cNvSpPr/>
          <p:nvPr/>
        </p:nvSpPr>
        <p:spPr>
          <a:xfrm>
            <a:off x="57718" y="6390015"/>
            <a:ext cx="12076564" cy="955330"/>
          </a:xfrm>
          <a:prstGeom prst="pie">
            <a:avLst>
              <a:gd name="adj1" fmla="val 10799428"/>
              <a:gd name="adj2" fmla="val 21595949"/>
            </a:avLst>
          </a:prstGeom>
          <a:solidFill>
            <a:srgbClr val="00CC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EB5A2A-C72D-68A6-3010-874229165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002060"/>
                </a:solidFill>
              </a:rPr>
              <a:t>Dudas de la clase anterior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0C39D6-049A-68EB-84B6-27917C7FB7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</a:t>
            </a:fld>
            <a:endParaRPr lang="es-PE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2AB794-E9AF-8392-1074-7AD5DEC540E1}"/>
              </a:ext>
            </a:extLst>
          </p:cNvPr>
          <p:cNvSpPr txBox="1"/>
          <p:nvPr/>
        </p:nvSpPr>
        <p:spPr>
          <a:xfrm>
            <a:off x="2426173" y="3833284"/>
            <a:ext cx="22507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Estructura repetitiva </a:t>
            </a:r>
            <a:r>
              <a:rPr lang="es-ES" sz="24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for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DD95DF-97A1-2AAC-038E-006ECA4EB6A8}"/>
              </a:ext>
            </a:extLst>
          </p:cNvPr>
          <p:cNvSpPr txBox="1"/>
          <p:nvPr/>
        </p:nvSpPr>
        <p:spPr>
          <a:xfrm>
            <a:off x="3172706" y="1431029"/>
            <a:ext cx="22507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rgbClr val="C00000"/>
                </a:solidFill>
              </a:rPr>
              <a:t>Contador interno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BC674E-F065-FCC6-27A6-8ACAB7847C8F}"/>
              </a:ext>
            </a:extLst>
          </p:cNvPr>
          <p:cNvSpPr txBox="1"/>
          <p:nvPr/>
        </p:nvSpPr>
        <p:spPr>
          <a:xfrm>
            <a:off x="7173681" y="1346427"/>
            <a:ext cx="22507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¿Qué significan </a:t>
            </a:r>
            <a:b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</a:br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i++ / i--?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0730D2-9C9C-595D-7236-1A902235981F}"/>
              </a:ext>
            </a:extLst>
          </p:cNvPr>
          <p:cNvSpPr txBox="1"/>
          <p:nvPr/>
        </p:nvSpPr>
        <p:spPr>
          <a:xfrm>
            <a:off x="7993386" y="3228641"/>
            <a:ext cx="22507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¿Qué significan </a:t>
            </a:r>
            <a:br>
              <a:rPr lang="it-IT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</a:br>
            <a:r>
              <a:rPr lang="it-IT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i+=2 / i-=5?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99E9C2-BED9-0828-65C0-644FF283E3A6}"/>
              </a:ext>
            </a:extLst>
          </p:cNvPr>
          <p:cNvGrpSpPr/>
          <p:nvPr/>
        </p:nvGrpSpPr>
        <p:grpSpPr>
          <a:xfrm>
            <a:off x="4141120" y="1436071"/>
            <a:ext cx="3909429" cy="5421929"/>
            <a:chOff x="3852545" y="1009693"/>
            <a:chExt cx="3909429" cy="542192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AEA354E-F701-2FDC-B9FF-6AC5E2A48027}"/>
                </a:ext>
              </a:extLst>
            </p:cNvPr>
            <p:cNvSpPr/>
            <p:nvPr/>
          </p:nvSpPr>
          <p:spPr>
            <a:xfrm>
              <a:off x="4356243" y="1695236"/>
              <a:ext cx="2722652" cy="4736386"/>
            </a:xfrm>
            <a:custGeom>
              <a:avLst/>
              <a:gdLst>
                <a:gd name="connsiteX0" fmla="*/ 1119883 w 2804845"/>
                <a:gd name="connsiteY0" fmla="*/ 4736386 h 4736386"/>
                <a:gd name="connsiteX1" fmla="*/ 2024009 w 2804845"/>
                <a:gd name="connsiteY1" fmla="*/ 4736386 h 4736386"/>
                <a:gd name="connsiteX2" fmla="*/ 1921267 w 2804845"/>
                <a:gd name="connsiteY2" fmla="*/ 3883631 h 4736386"/>
                <a:gd name="connsiteX3" fmla="*/ 1910993 w 2804845"/>
                <a:gd name="connsiteY3" fmla="*/ 3575407 h 4736386"/>
                <a:gd name="connsiteX4" fmla="*/ 1972638 w 2804845"/>
                <a:gd name="connsiteY4" fmla="*/ 3226085 h 4736386"/>
                <a:gd name="connsiteX5" fmla="*/ 1952090 w 2804845"/>
                <a:gd name="connsiteY5" fmla="*/ 2948683 h 4736386"/>
                <a:gd name="connsiteX6" fmla="*/ 1839074 w 2804845"/>
                <a:gd name="connsiteY6" fmla="*/ 2661007 h 4736386"/>
                <a:gd name="connsiteX7" fmla="*/ 2804845 w 2804845"/>
                <a:gd name="connsiteY7" fmla="*/ 1705510 h 4736386"/>
                <a:gd name="connsiteX8" fmla="*/ 2671281 w 2804845"/>
                <a:gd name="connsiteY8" fmla="*/ 1602768 h 4736386"/>
                <a:gd name="connsiteX9" fmla="*/ 1767155 w 2804845"/>
                <a:gd name="connsiteY9" fmla="*/ 2373330 h 4736386"/>
                <a:gd name="connsiteX10" fmla="*/ 1643865 w 2804845"/>
                <a:gd name="connsiteY10" fmla="*/ 2065106 h 4736386"/>
                <a:gd name="connsiteX11" fmla="*/ 1633591 w 2804845"/>
                <a:gd name="connsiteY11" fmla="*/ 1695236 h 4736386"/>
                <a:gd name="connsiteX12" fmla="*/ 1633591 w 2804845"/>
                <a:gd name="connsiteY12" fmla="*/ 1448656 h 4736386"/>
                <a:gd name="connsiteX13" fmla="*/ 1633591 w 2804845"/>
                <a:gd name="connsiteY13" fmla="*/ 1232899 h 4736386"/>
                <a:gd name="connsiteX14" fmla="*/ 1664413 w 2804845"/>
                <a:gd name="connsiteY14" fmla="*/ 1037690 h 4736386"/>
                <a:gd name="connsiteX15" fmla="*/ 1715784 w 2804845"/>
                <a:gd name="connsiteY15" fmla="*/ 565079 h 4736386"/>
                <a:gd name="connsiteX16" fmla="*/ 1818526 w 2804845"/>
                <a:gd name="connsiteY16" fmla="*/ 20548 h 4736386"/>
                <a:gd name="connsiteX17" fmla="*/ 1613042 w 2804845"/>
                <a:gd name="connsiteY17" fmla="*/ 0 h 4736386"/>
                <a:gd name="connsiteX18" fmla="*/ 1417833 w 2804845"/>
                <a:gd name="connsiteY18" fmla="*/ 1160980 h 4736386"/>
                <a:gd name="connsiteX19" fmla="*/ 1345914 w 2804845"/>
                <a:gd name="connsiteY19" fmla="*/ 1910993 h 4736386"/>
                <a:gd name="connsiteX20" fmla="*/ 1335640 w 2804845"/>
                <a:gd name="connsiteY20" fmla="*/ 2352782 h 4736386"/>
                <a:gd name="connsiteX21" fmla="*/ 770561 w 2804845"/>
                <a:gd name="connsiteY21" fmla="*/ 1613043 h 4736386"/>
                <a:gd name="connsiteX22" fmla="*/ 523982 w 2804845"/>
                <a:gd name="connsiteY22" fmla="*/ 1428108 h 4736386"/>
                <a:gd name="connsiteX23" fmla="*/ 10274 w 2804845"/>
                <a:gd name="connsiteY23" fmla="*/ 1171254 h 4736386"/>
                <a:gd name="connsiteX24" fmla="*/ 0 w 2804845"/>
                <a:gd name="connsiteY24" fmla="*/ 1191802 h 4736386"/>
                <a:gd name="connsiteX25" fmla="*/ 565078 w 2804845"/>
                <a:gd name="connsiteY25" fmla="*/ 1623317 h 4736386"/>
                <a:gd name="connsiteX26" fmla="*/ 1089060 w 2804845"/>
                <a:gd name="connsiteY26" fmla="*/ 2465798 h 4736386"/>
                <a:gd name="connsiteX27" fmla="*/ 1315092 w 2804845"/>
                <a:gd name="connsiteY27" fmla="*/ 3051425 h 4736386"/>
                <a:gd name="connsiteX28" fmla="*/ 1171254 w 2804845"/>
                <a:gd name="connsiteY28" fmla="*/ 3616503 h 4736386"/>
                <a:gd name="connsiteX29" fmla="*/ 1191802 w 2804845"/>
                <a:gd name="connsiteY29" fmla="*/ 3832261 h 4736386"/>
                <a:gd name="connsiteX30" fmla="*/ 1119883 w 2804845"/>
                <a:gd name="connsiteY30" fmla="*/ 4736386 h 4736386"/>
                <a:gd name="connsiteX0" fmla="*/ 1119883 w 2804845"/>
                <a:gd name="connsiteY0" fmla="*/ 4736386 h 4736386"/>
                <a:gd name="connsiteX1" fmla="*/ 2024009 w 2804845"/>
                <a:gd name="connsiteY1" fmla="*/ 4736386 h 4736386"/>
                <a:gd name="connsiteX2" fmla="*/ 1921267 w 2804845"/>
                <a:gd name="connsiteY2" fmla="*/ 3883631 h 4736386"/>
                <a:gd name="connsiteX3" fmla="*/ 1910993 w 2804845"/>
                <a:gd name="connsiteY3" fmla="*/ 3575407 h 4736386"/>
                <a:gd name="connsiteX4" fmla="*/ 1972638 w 2804845"/>
                <a:gd name="connsiteY4" fmla="*/ 3226085 h 4736386"/>
                <a:gd name="connsiteX5" fmla="*/ 1952090 w 2804845"/>
                <a:gd name="connsiteY5" fmla="*/ 2948683 h 4736386"/>
                <a:gd name="connsiteX6" fmla="*/ 1839074 w 2804845"/>
                <a:gd name="connsiteY6" fmla="*/ 2661007 h 4736386"/>
                <a:gd name="connsiteX7" fmla="*/ 2804845 w 2804845"/>
                <a:gd name="connsiteY7" fmla="*/ 1705510 h 4736386"/>
                <a:gd name="connsiteX8" fmla="*/ 2671281 w 2804845"/>
                <a:gd name="connsiteY8" fmla="*/ 1602768 h 4736386"/>
                <a:gd name="connsiteX9" fmla="*/ 1767155 w 2804845"/>
                <a:gd name="connsiteY9" fmla="*/ 2373330 h 4736386"/>
                <a:gd name="connsiteX10" fmla="*/ 1643865 w 2804845"/>
                <a:gd name="connsiteY10" fmla="*/ 2065106 h 4736386"/>
                <a:gd name="connsiteX11" fmla="*/ 1633591 w 2804845"/>
                <a:gd name="connsiteY11" fmla="*/ 1695236 h 4736386"/>
                <a:gd name="connsiteX12" fmla="*/ 1633591 w 2804845"/>
                <a:gd name="connsiteY12" fmla="*/ 1448656 h 4736386"/>
                <a:gd name="connsiteX13" fmla="*/ 1633591 w 2804845"/>
                <a:gd name="connsiteY13" fmla="*/ 1232899 h 4736386"/>
                <a:gd name="connsiteX14" fmla="*/ 1664413 w 2804845"/>
                <a:gd name="connsiteY14" fmla="*/ 1037690 h 4736386"/>
                <a:gd name="connsiteX15" fmla="*/ 1715784 w 2804845"/>
                <a:gd name="connsiteY15" fmla="*/ 565079 h 4736386"/>
                <a:gd name="connsiteX16" fmla="*/ 1726059 w 2804845"/>
                <a:gd name="connsiteY16" fmla="*/ 20548 h 4736386"/>
                <a:gd name="connsiteX17" fmla="*/ 1613042 w 2804845"/>
                <a:gd name="connsiteY17" fmla="*/ 0 h 4736386"/>
                <a:gd name="connsiteX18" fmla="*/ 1417833 w 2804845"/>
                <a:gd name="connsiteY18" fmla="*/ 1160980 h 4736386"/>
                <a:gd name="connsiteX19" fmla="*/ 1345914 w 2804845"/>
                <a:gd name="connsiteY19" fmla="*/ 1910993 h 4736386"/>
                <a:gd name="connsiteX20" fmla="*/ 1335640 w 2804845"/>
                <a:gd name="connsiteY20" fmla="*/ 2352782 h 4736386"/>
                <a:gd name="connsiteX21" fmla="*/ 770561 w 2804845"/>
                <a:gd name="connsiteY21" fmla="*/ 1613043 h 4736386"/>
                <a:gd name="connsiteX22" fmla="*/ 523982 w 2804845"/>
                <a:gd name="connsiteY22" fmla="*/ 1428108 h 4736386"/>
                <a:gd name="connsiteX23" fmla="*/ 10274 w 2804845"/>
                <a:gd name="connsiteY23" fmla="*/ 1171254 h 4736386"/>
                <a:gd name="connsiteX24" fmla="*/ 0 w 2804845"/>
                <a:gd name="connsiteY24" fmla="*/ 1191802 h 4736386"/>
                <a:gd name="connsiteX25" fmla="*/ 565078 w 2804845"/>
                <a:gd name="connsiteY25" fmla="*/ 1623317 h 4736386"/>
                <a:gd name="connsiteX26" fmla="*/ 1089060 w 2804845"/>
                <a:gd name="connsiteY26" fmla="*/ 2465798 h 4736386"/>
                <a:gd name="connsiteX27" fmla="*/ 1315092 w 2804845"/>
                <a:gd name="connsiteY27" fmla="*/ 3051425 h 4736386"/>
                <a:gd name="connsiteX28" fmla="*/ 1171254 w 2804845"/>
                <a:gd name="connsiteY28" fmla="*/ 3616503 h 4736386"/>
                <a:gd name="connsiteX29" fmla="*/ 1191802 w 2804845"/>
                <a:gd name="connsiteY29" fmla="*/ 3832261 h 4736386"/>
                <a:gd name="connsiteX30" fmla="*/ 1119883 w 2804845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1839074 w 2722652"/>
                <a:gd name="connsiteY6" fmla="*/ 2661007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315092 w 2722652"/>
                <a:gd name="connsiteY27" fmla="*/ 305142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1839074 w 2722652"/>
                <a:gd name="connsiteY6" fmla="*/ 2661007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880171 w 2722652"/>
                <a:gd name="connsiteY4" fmla="*/ 3174714 h 4736386"/>
                <a:gd name="connsiteX5" fmla="*/ 1952090 w 2722652"/>
                <a:gd name="connsiteY5" fmla="*/ 294868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880171 w 2722652"/>
                <a:gd name="connsiteY4" fmla="*/ 3174714 h 4736386"/>
                <a:gd name="connsiteX5" fmla="*/ 1921268 w 2722652"/>
                <a:gd name="connsiteY5" fmla="*/ 289731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722652" h="4736386">
                  <a:moveTo>
                    <a:pt x="1119883" y="4736386"/>
                  </a:moveTo>
                  <a:lnTo>
                    <a:pt x="2024009" y="4736386"/>
                  </a:lnTo>
                  <a:lnTo>
                    <a:pt x="1921267" y="3883631"/>
                  </a:lnTo>
                  <a:lnTo>
                    <a:pt x="1910993" y="3575407"/>
                  </a:lnTo>
                  <a:lnTo>
                    <a:pt x="1880171" y="3174714"/>
                  </a:lnTo>
                  <a:lnTo>
                    <a:pt x="1921268" y="2897313"/>
                  </a:lnTo>
                  <a:lnTo>
                    <a:pt x="2024009" y="2609636"/>
                  </a:lnTo>
                  <a:lnTo>
                    <a:pt x="2722652" y="1695236"/>
                  </a:lnTo>
                  <a:lnTo>
                    <a:pt x="2671281" y="1602768"/>
                  </a:lnTo>
                  <a:lnTo>
                    <a:pt x="1767155" y="2373330"/>
                  </a:lnTo>
                  <a:lnTo>
                    <a:pt x="1643865" y="2065106"/>
                  </a:lnTo>
                  <a:lnTo>
                    <a:pt x="1633591" y="1695236"/>
                  </a:lnTo>
                  <a:lnTo>
                    <a:pt x="1633591" y="1448656"/>
                  </a:lnTo>
                  <a:lnTo>
                    <a:pt x="1633591" y="1232899"/>
                  </a:lnTo>
                  <a:lnTo>
                    <a:pt x="1664413" y="1037690"/>
                  </a:lnTo>
                  <a:lnTo>
                    <a:pt x="1715784" y="565079"/>
                  </a:lnTo>
                  <a:lnTo>
                    <a:pt x="1726059" y="20548"/>
                  </a:lnTo>
                  <a:lnTo>
                    <a:pt x="1613042" y="0"/>
                  </a:lnTo>
                  <a:lnTo>
                    <a:pt x="1417833" y="1160980"/>
                  </a:lnTo>
                  <a:lnTo>
                    <a:pt x="1345914" y="1910993"/>
                  </a:lnTo>
                  <a:lnTo>
                    <a:pt x="1335640" y="2352782"/>
                  </a:lnTo>
                  <a:lnTo>
                    <a:pt x="770561" y="1613043"/>
                  </a:lnTo>
                  <a:lnTo>
                    <a:pt x="523982" y="1428108"/>
                  </a:lnTo>
                  <a:lnTo>
                    <a:pt x="10274" y="1171254"/>
                  </a:lnTo>
                  <a:lnTo>
                    <a:pt x="0" y="1191802"/>
                  </a:lnTo>
                  <a:lnTo>
                    <a:pt x="565078" y="1623317"/>
                  </a:lnTo>
                  <a:lnTo>
                    <a:pt x="1089060" y="2465798"/>
                  </a:lnTo>
                  <a:lnTo>
                    <a:pt x="1212351" y="2979505"/>
                  </a:lnTo>
                  <a:lnTo>
                    <a:pt x="1171254" y="3616503"/>
                  </a:lnTo>
                  <a:lnTo>
                    <a:pt x="1191802" y="3832261"/>
                  </a:lnTo>
                  <a:lnTo>
                    <a:pt x="1119883" y="473638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BA7609">
                    <a:shade val="30000"/>
                    <a:satMod val="115000"/>
                  </a:srgbClr>
                </a:gs>
                <a:gs pos="50000">
                  <a:srgbClr val="BA7609">
                    <a:shade val="67500"/>
                    <a:satMod val="115000"/>
                  </a:srgbClr>
                </a:gs>
                <a:gs pos="100000">
                  <a:srgbClr val="BA7609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Graphic 21" descr="Question Mark with solid fill">
              <a:extLst>
                <a:ext uri="{FF2B5EF4-FFF2-40B4-BE49-F238E27FC236}">
                  <a16:creationId xmlns:a16="http://schemas.microsoft.com/office/drawing/2014/main" id="{4C01D168-3A23-A38B-AD82-A009186E34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960193">
              <a:off x="5863913" y="2745129"/>
              <a:ext cx="1040420" cy="1040420"/>
            </a:xfrm>
            <a:prstGeom prst="rect">
              <a:avLst/>
            </a:prstGeom>
          </p:spPr>
        </p:pic>
        <p:pic>
          <p:nvPicPr>
            <p:cNvPr id="23" name="Graphic 22" descr="Question Mark with solid fill">
              <a:extLst>
                <a:ext uri="{FF2B5EF4-FFF2-40B4-BE49-F238E27FC236}">
                  <a16:creationId xmlns:a16="http://schemas.microsoft.com/office/drawing/2014/main" id="{48D055FE-0AE3-BF5B-B573-CD9980E88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1175392">
              <a:off x="4911083" y="2406271"/>
              <a:ext cx="914400" cy="914400"/>
            </a:xfrm>
            <a:prstGeom prst="rect">
              <a:avLst/>
            </a:prstGeom>
          </p:spPr>
        </p:pic>
        <p:pic>
          <p:nvPicPr>
            <p:cNvPr id="24" name="Graphic 23" descr="Question Mark with solid fill">
              <a:extLst>
                <a:ext uri="{FF2B5EF4-FFF2-40B4-BE49-F238E27FC236}">
                  <a16:creationId xmlns:a16="http://schemas.microsoft.com/office/drawing/2014/main" id="{2BDF18DA-A91B-910E-37B1-7C4758AB3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362402">
              <a:off x="4431006" y="2085864"/>
              <a:ext cx="706145" cy="706145"/>
            </a:xfrm>
            <a:prstGeom prst="rect">
              <a:avLst/>
            </a:prstGeom>
          </p:spPr>
        </p:pic>
        <p:pic>
          <p:nvPicPr>
            <p:cNvPr id="25" name="Graphic 24" descr="Question Mark with solid fill">
              <a:extLst>
                <a:ext uri="{FF2B5EF4-FFF2-40B4-BE49-F238E27FC236}">
                  <a16:creationId xmlns:a16="http://schemas.microsoft.com/office/drawing/2014/main" id="{1F5E2786-3E4D-50C6-F5B4-BD9A945E5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98997">
              <a:off x="6648618" y="2510398"/>
              <a:ext cx="706145" cy="706145"/>
            </a:xfrm>
            <a:prstGeom prst="rect">
              <a:avLst/>
            </a:prstGeom>
          </p:spPr>
        </p:pic>
        <p:pic>
          <p:nvPicPr>
            <p:cNvPr id="26" name="Graphic 25" descr="Question Mark with solid fill">
              <a:extLst>
                <a:ext uri="{FF2B5EF4-FFF2-40B4-BE49-F238E27FC236}">
                  <a16:creationId xmlns:a16="http://schemas.microsoft.com/office/drawing/2014/main" id="{04A51DD8-B5C0-390E-A1AB-5F95B8C2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98997">
              <a:off x="6162699" y="1583744"/>
              <a:ext cx="584003" cy="584003"/>
            </a:xfrm>
            <a:prstGeom prst="rect">
              <a:avLst/>
            </a:prstGeom>
          </p:spPr>
        </p:pic>
        <p:pic>
          <p:nvPicPr>
            <p:cNvPr id="27" name="Graphic 26" descr="Question Mark with solid fill">
              <a:extLst>
                <a:ext uri="{FF2B5EF4-FFF2-40B4-BE49-F238E27FC236}">
                  <a16:creationId xmlns:a16="http://schemas.microsoft.com/office/drawing/2014/main" id="{A821147C-25E3-202B-097F-BBBD6221F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792843">
              <a:off x="5317256" y="1391080"/>
              <a:ext cx="688002" cy="688002"/>
            </a:xfrm>
            <a:prstGeom prst="rect">
              <a:avLst/>
            </a:prstGeom>
          </p:spPr>
        </p:pic>
        <p:pic>
          <p:nvPicPr>
            <p:cNvPr id="28" name="Graphic 27" descr="Question Mark with solid fill">
              <a:extLst>
                <a:ext uri="{FF2B5EF4-FFF2-40B4-BE49-F238E27FC236}">
                  <a16:creationId xmlns:a16="http://schemas.microsoft.com/office/drawing/2014/main" id="{9EDBBBDA-10A5-92FB-8892-D430621653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139060">
              <a:off x="3874659" y="2234693"/>
              <a:ext cx="584003" cy="584003"/>
            </a:xfrm>
            <a:prstGeom prst="rect">
              <a:avLst/>
            </a:prstGeom>
          </p:spPr>
        </p:pic>
        <p:pic>
          <p:nvPicPr>
            <p:cNvPr id="29" name="Graphic 28" descr="Question Mark with solid fill">
              <a:extLst>
                <a:ext uri="{FF2B5EF4-FFF2-40B4-BE49-F238E27FC236}">
                  <a16:creationId xmlns:a16="http://schemas.microsoft.com/office/drawing/2014/main" id="{4A7A809E-47E4-5DCC-41BD-242C5DD40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7366164">
              <a:off x="4406534" y="3271219"/>
              <a:ext cx="584003" cy="584003"/>
            </a:xfrm>
            <a:prstGeom prst="rect">
              <a:avLst/>
            </a:prstGeom>
          </p:spPr>
        </p:pic>
        <p:pic>
          <p:nvPicPr>
            <p:cNvPr id="30" name="Graphic 29" descr="Question Mark with solid fill">
              <a:extLst>
                <a:ext uri="{FF2B5EF4-FFF2-40B4-BE49-F238E27FC236}">
                  <a16:creationId xmlns:a16="http://schemas.microsoft.com/office/drawing/2014/main" id="{F0122035-58B5-104B-C929-1A60AAA90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3392842">
              <a:off x="7177971" y="3011938"/>
              <a:ext cx="584003" cy="584003"/>
            </a:xfrm>
            <a:prstGeom prst="rect">
              <a:avLst/>
            </a:prstGeom>
          </p:spPr>
        </p:pic>
        <p:pic>
          <p:nvPicPr>
            <p:cNvPr id="31" name="Graphic 30" descr="Question Mark with solid fill">
              <a:extLst>
                <a:ext uri="{FF2B5EF4-FFF2-40B4-BE49-F238E27FC236}">
                  <a16:creationId xmlns:a16="http://schemas.microsoft.com/office/drawing/2014/main" id="{2ED363A5-F632-539B-F959-440935AA6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20994" y="1009693"/>
              <a:ext cx="584003" cy="584003"/>
            </a:xfrm>
            <a:prstGeom prst="rect">
              <a:avLst/>
            </a:prstGeom>
          </p:spPr>
        </p:pic>
        <p:pic>
          <p:nvPicPr>
            <p:cNvPr id="32" name="Graphic 31" descr="Question Mark with solid fill">
              <a:extLst>
                <a:ext uri="{FF2B5EF4-FFF2-40B4-BE49-F238E27FC236}">
                  <a16:creationId xmlns:a16="http://schemas.microsoft.com/office/drawing/2014/main" id="{B050501B-6217-9B72-A73E-FCA2F2B94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498959">
              <a:off x="7272053" y="2454273"/>
              <a:ext cx="489786" cy="489786"/>
            </a:xfrm>
            <a:prstGeom prst="rect">
              <a:avLst/>
            </a:prstGeom>
          </p:spPr>
        </p:pic>
        <p:pic>
          <p:nvPicPr>
            <p:cNvPr id="33" name="Graphic 32" descr="Question Mark with solid fill">
              <a:extLst>
                <a:ext uri="{FF2B5EF4-FFF2-40B4-BE49-F238E27FC236}">
                  <a16:creationId xmlns:a16="http://schemas.microsoft.com/office/drawing/2014/main" id="{62B84E4D-0F4D-27C7-2C1C-F7E9C291B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547860">
              <a:off x="3852545" y="2762068"/>
              <a:ext cx="489786" cy="489786"/>
            </a:xfrm>
            <a:prstGeom prst="rect">
              <a:avLst/>
            </a:prstGeom>
          </p:spPr>
        </p:pic>
        <p:pic>
          <p:nvPicPr>
            <p:cNvPr id="34" name="Graphic 33" descr="Question Mark with solid fill">
              <a:extLst>
                <a:ext uri="{FF2B5EF4-FFF2-40B4-BE49-F238E27FC236}">
                  <a16:creationId xmlns:a16="http://schemas.microsoft.com/office/drawing/2014/main" id="{BC0D3B12-EF1D-E9B7-B284-1DA7A63C5C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3162836">
              <a:off x="6245461" y="1127657"/>
              <a:ext cx="489786" cy="4897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127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ED877-93AA-9C06-A0FC-7AF5732F0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Acceso y recorrido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980A46-CD14-DC06-97F7-86DD445E68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30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E3F133-D7C4-099F-DA93-32A2EE93977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Para recorrer un arreglo hacemos uso de cualquier estructura repetitiva.</a:t>
            </a:r>
          </a:p>
          <a:p>
            <a:r>
              <a:rPr lang="es-ES" dirty="0"/>
              <a:t>La estructura repetitiva más utilizada en arreglos es </a:t>
            </a:r>
            <a:r>
              <a:rPr lang="es-ES" b="1" dirty="0" err="1">
                <a:solidFill>
                  <a:schemeClr val="accent2"/>
                </a:solidFill>
              </a:rPr>
              <a:t>for</a:t>
            </a:r>
            <a:r>
              <a:rPr lang="es-ES" dirty="0"/>
              <a:t>.</a:t>
            </a:r>
          </a:p>
          <a:p>
            <a:r>
              <a:rPr lang="es-ES" dirty="0"/>
              <a:t>También es factible usar </a:t>
            </a:r>
            <a:r>
              <a:rPr lang="es-ES" b="1" dirty="0" err="1">
                <a:solidFill>
                  <a:schemeClr val="accent2"/>
                </a:solidFill>
              </a:rPr>
              <a:t>while</a:t>
            </a:r>
            <a:r>
              <a:rPr lang="es-ES" dirty="0"/>
              <a:t> o </a:t>
            </a:r>
            <a:r>
              <a:rPr lang="es-ES" b="1" dirty="0">
                <a:solidFill>
                  <a:schemeClr val="accent2"/>
                </a:solidFill>
              </a:rPr>
              <a:t>do-</a:t>
            </a:r>
            <a:r>
              <a:rPr lang="es-ES" b="1" dirty="0" err="1">
                <a:solidFill>
                  <a:schemeClr val="accent2"/>
                </a:solidFill>
              </a:rPr>
              <a:t>while</a:t>
            </a:r>
            <a:r>
              <a:rPr lang="es-ES" dirty="0"/>
              <a:t>.</a:t>
            </a:r>
          </a:p>
          <a:p>
            <a:pPr marL="50800" indent="0">
              <a:buNone/>
            </a:pPr>
            <a:endParaRPr lang="es-ES" sz="1000" dirty="0"/>
          </a:p>
          <a:p>
            <a:pPr marL="50800" indent="0">
              <a:buNone/>
            </a:pPr>
            <a:r>
              <a:rPr lang="es-ES" sz="2000" dirty="0"/>
              <a:t>	Ejemplo:</a:t>
            </a: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229A37-8920-1451-F7EF-D5A04A26F681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902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rtl="0"/>
            <a:r>
              <a:rPr lang="es-ES" sz="2000" dirty="0">
                <a:solidFill>
                  <a:schemeClr val="accent2"/>
                </a:solidFill>
              </a:rPr>
              <a:t>4. </a:t>
            </a:r>
            <a:r>
              <a:rPr lang="es-ES" sz="2000" b="0" i="0" u="none" strike="noStrike" baseline="0" dirty="0">
                <a:solidFill>
                  <a:schemeClr val="accent2"/>
                </a:solidFill>
                <a:latin typeface="Arial" panose="020B0604020202020204" pitchFamily="34" charset="0"/>
              </a:rPr>
              <a:t>Creación, acceso y recorrido en Java.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84E4F52-534D-116D-52C0-432D2FF725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0624" y="4507470"/>
            <a:ext cx="6916199" cy="2031442"/>
          </a:xfrm>
          <a:prstGeom prst="roundRect">
            <a:avLst>
              <a:gd name="adj" fmla="val 6629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notas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{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11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23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16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88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30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73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indice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indice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indice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++)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notas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indice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10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31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Teoría de Arreglos.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Conceptos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Tipos de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de una dimensión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E8C39D3-EF1D-2071-421C-994FFD31E8D0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7D130A2-F5C8-391A-536E-616D9BBA3DE4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B1EA47B-AC71-4A47-216C-A04C933046B8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4D34B55-1756-FEE0-4AE0-276485E26B2D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Creación, acceso y recorrido en Java.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16584ACB-25F2-2A70-FAE0-27D1AC50F5B8}"/>
              </a:ext>
            </a:extLst>
          </p:cNvPr>
          <p:cNvSpPr/>
          <p:nvPr/>
        </p:nvSpPr>
        <p:spPr>
          <a:xfrm>
            <a:off x="2483651" y="683513"/>
            <a:ext cx="7722218" cy="559961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4A3F2B-1A1F-6428-0EFF-C93E0A40CEAB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836B89-8643-C7BC-4904-2F4B9A80D6DE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563EF6-1ADF-344A-34A9-4B97CDC2F953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435BBF3-1B84-92C6-1B06-8965B4A846A3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84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376AC4-913A-EF7C-0AB9-18B2591F2E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05" r="47203" b="10562"/>
          <a:stretch/>
        </p:blipFill>
        <p:spPr>
          <a:xfrm>
            <a:off x="8955641" y="638175"/>
            <a:ext cx="3236359" cy="61336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AD6C42-F7B5-209C-08BB-B8EDBE18A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Cuestionario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25E08B-900A-EAD5-0CBB-D82536E4BD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32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0F997D-E3CA-E8B9-95FA-0B39003805F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50" y="1436914"/>
            <a:ext cx="8156108" cy="4782911"/>
          </a:xfrm>
        </p:spPr>
        <p:txBody>
          <a:bodyPr/>
          <a:lstStyle/>
          <a:p>
            <a:pPr marL="565150" indent="-514350">
              <a:buAutoNum type="arabicPeriod"/>
            </a:pPr>
            <a:r>
              <a:rPr lang="es-ES" dirty="0"/>
              <a:t>Es una afirmación verdadera acerca de los arreglos:</a:t>
            </a:r>
          </a:p>
          <a:p>
            <a:pPr marL="965200" lvl="1" indent="-457200">
              <a:buFont typeface="+mj-lt"/>
              <a:buAutoNum type="alphaUcPeriod"/>
            </a:pPr>
            <a:endParaRPr lang="es-ES" dirty="0"/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Agrupa elementos del mismo tipo.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Son lineales y estáticos.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Evita utilizar muchas variables independientes.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Se accede a sus elementos mediante un índice.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Todas son verdaderas.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CF66C2-F718-CD0A-1CA7-546FF8C4DE5F}"/>
              </a:ext>
            </a:extLst>
          </p:cNvPr>
          <p:cNvSpPr/>
          <p:nvPr/>
        </p:nvSpPr>
        <p:spPr>
          <a:xfrm>
            <a:off x="-26994" y="0"/>
            <a:ext cx="619432" cy="6858000"/>
          </a:xfrm>
          <a:prstGeom prst="rect">
            <a:avLst/>
          </a:prstGeom>
          <a:solidFill>
            <a:srgbClr val="0F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rgbClr val="00CC99"/>
                </a:solidFill>
              </a:rPr>
              <a:t>5. Práctica</a:t>
            </a:r>
            <a:endParaRPr lang="en-US" sz="2400" dirty="0">
              <a:solidFill>
                <a:srgbClr val="00CC99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F1A4A9-0222-5A25-F033-82612942C157}"/>
              </a:ext>
            </a:extLst>
          </p:cNvPr>
          <p:cNvSpPr txBox="1"/>
          <p:nvPr/>
        </p:nvSpPr>
        <p:spPr>
          <a:xfrm>
            <a:off x="695986" y="6377329"/>
            <a:ext cx="81561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http://cdn.shopify.com/s/files/1/0534/7894/9056/products/edx_Math_Cubes_Pack_Of_100_75166_A_1200x1200.jpg?v=1662383228</a:t>
            </a:r>
          </a:p>
        </p:txBody>
      </p:sp>
    </p:spTree>
    <p:extLst>
      <p:ext uri="{BB962C8B-B14F-4D97-AF65-F5344CB8AC3E}">
        <p14:creationId xmlns:p14="http://schemas.microsoft.com/office/powerpoint/2010/main" val="2130901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7F63B9-7485-71BC-73E1-200C872543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05" r="47203" b="10562"/>
          <a:stretch/>
        </p:blipFill>
        <p:spPr>
          <a:xfrm>
            <a:off x="8955641" y="638175"/>
            <a:ext cx="3236359" cy="61336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757FC9-D8C7-BD84-1218-082BB1485275}"/>
              </a:ext>
            </a:extLst>
          </p:cNvPr>
          <p:cNvSpPr txBox="1"/>
          <p:nvPr/>
        </p:nvSpPr>
        <p:spPr>
          <a:xfrm>
            <a:off x="695986" y="6377329"/>
            <a:ext cx="81561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http://cdn.shopify.com/s/files/1/0534/7894/9056/products/edx_Math_Cubes_Pack_Of_100_75166_A_1200x1200.jpg?v=1662383228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AD6C42-F7B5-209C-08BB-B8EDBE18A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Cuestionario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25E08B-900A-EAD5-0CBB-D82536E4BD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33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0F997D-E3CA-E8B9-95FA-0B39003805F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50" y="1436914"/>
            <a:ext cx="7868432" cy="4782911"/>
          </a:xfrm>
        </p:spPr>
        <p:txBody>
          <a:bodyPr/>
          <a:lstStyle/>
          <a:p>
            <a:pPr marL="50800" indent="0">
              <a:buNone/>
            </a:pPr>
            <a:r>
              <a:rPr lang="es-ES" dirty="0"/>
              <a:t>2. ¿Qué determina la longitud de un arreglo?</a:t>
            </a:r>
          </a:p>
          <a:p>
            <a:pPr marL="965200" lvl="1" indent="-457200">
              <a:buFont typeface="+mj-lt"/>
              <a:buAutoNum type="alphaUcPeriod"/>
            </a:pPr>
            <a:endParaRPr lang="es-ES" dirty="0"/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El número de índices para el acceso a sus elementos.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El número de valores válidos que contiene.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El número de elementos que puede almacenar.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El resultado de multiplicar sus filas por sus columnas.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Ninguna de las anteriores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A81C07-0E4D-7B28-7AE0-906FE2791200}"/>
              </a:ext>
            </a:extLst>
          </p:cNvPr>
          <p:cNvSpPr/>
          <p:nvPr/>
        </p:nvSpPr>
        <p:spPr>
          <a:xfrm>
            <a:off x="-26994" y="0"/>
            <a:ext cx="619432" cy="6858000"/>
          </a:xfrm>
          <a:prstGeom prst="rect">
            <a:avLst/>
          </a:prstGeom>
          <a:solidFill>
            <a:srgbClr val="0F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rgbClr val="00CC99"/>
                </a:solidFill>
              </a:rPr>
              <a:t>5. Práctica</a:t>
            </a:r>
            <a:endParaRPr lang="en-US" sz="2400" dirty="0">
              <a:solidFill>
                <a:srgbClr val="00CC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38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658809C-8184-98F1-4592-4E47D28810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05" r="47203" b="10562"/>
          <a:stretch/>
        </p:blipFill>
        <p:spPr>
          <a:xfrm>
            <a:off x="8955641" y="638175"/>
            <a:ext cx="3236359" cy="61336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5A0D62-8F32-D25C-0D28-2C78046964CD}"/>
              </a:ext>
            </a:extLst>
          </p:cNvPr>
          <p:cNvSpPr txBox="1"/>
          <p:nvPr/>
        </p:nvSpPr>
        <p:spPr>
          <a:xfrm>
            <a:off x="695986" y="6377329"/>
            <a:ext cx="81561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http://cdn.shopify.com/s/files/1/0534/7894/9056/products/edx_Math_Cubes_Pack_Of_100_75166_A_1200x1200.jpg?v=1662383228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AD6C42-F7B5-209C-08BB-B8EDBE18A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Cuestionario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25E08B-900A-EAD5-0CBB-D82536E4BD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34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0F997D-E3CA-E8B9-95FA-0B39003805F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49" y="1436914"/>
            <a:ext cx="8577349" cy="4782911"/>
          </a:xfrm>
        </p:spPr>
        <p:txBody>
          <a:bodyPr/>
          <a:lstStyle/>
          <a:p>
            <a:pPr marL="50800" indent="0">
              <a:buNone/>
            </a:pPr>
            <a:r>
              <a:rPr lang="es-ES" dirty="0"/>
              <a:t>3. ¿Qué longitud tiene el arreglo datos luego de ejecutar el siguiente código?</a:t>
            </a:r>
          </a:p>
          <a:p>
            <a:pPr marL="50800" indent="0">
              <a:buNone/>
            </a:pPr>
            <a:endParaRPr lang="es-ES" dirty="0"/>
          </a:p>
          <a:p>
            <a:pPr marL="50800" indent="0">
              <a:buNone/>
            </a:pPr>
            <a:endParaRPr lang="es-ES" dirty="0"/>
          </a:p>
          <a:p>
            <a:pPr marL="965200" lvl="1" indent="-457200">
              <a:buFont typeface="+mj-lt"/>
              <a:buAutoNum type="alphaUcPeriod"/>
            </a:pPr>
            <a:endParaRPr lang="es-ES" dirty="0"/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10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20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6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9</a:t>
            </a:r>
          </a:p>
          <a:p>
            <a:pPr marL="965200" lvl="1" indent="-457200">
              <a:buFont typeface="+mj-lt"/>
              <a:buAutoNum type="alphaUcPeriod"/>
            </a:pPr>
            <a:r>
              <a:rPr lang="es-ES" dirty="0"/>
              <a:t>Error de compilación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B4AC4D7-6EDA-F596-8CD7-BD402A2DC37C}"/>
              </a:ext>
            </a:extLst>
          </p:cNvPr>
          <p:cNvSpPr/>
          <p:nvPr/>
        </p:nvSpPr>
        <p:spPr>
          <a:xfrm>
            <a:off x="-26994" y="0"/>
            <a:ext cx="619432" cy="6858000"/>
          </a:xfrm>
          <a:prstGeom prst="rect">
            <a:avLst/>
          </a:prstGeom>
          <a:solidFill>
            <a:srgbClr val="0F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rgbClr val="00CC99"/>
                </a:solidFill>
              </a:rPr>
              <a:t>5. Práctica</a:t>
            </a:r>
            <a:endParaRPr lang="en-US" sz="2400" dirty="0">
              <a:solidFill>
                <a:srgbClr val="00CC99"/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39752DA-372A-DA8B-D08D-C05DEF696C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8252" y="2722771"/>
            <a:ext cx="6401514" cy="1073415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datos =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 int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datos =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 int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{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endParaRPr kumimoji="0" lang="en-US" altLang="en-US" sz="4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69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5BE338-6A24-6E41-02CE-E4D60B80D0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05" r="47203" b="10562"/>
          <a:stretch/>
        </p:blipFill>
        <p:spPr>
          <a:xfrm>
            <a:off x="8955641" y="638175"/>
            <a:ext cx="3236359" cy="61336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491EF4-39A8-B399-B29E-E1F7636239D6}"/>
              </a:ext>
            </a:extLst>
          </p:cNvPr>
          <p:cNvSpPr txBox="1"/>
          <p:nvPr/>
        </p:nvSpPr>
        <p:spPr>
          <a:xfrm>
            <a:off x="695986" y="6377329"/>
            <a:ext cx="81561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http://cdn.shopify.com/s/files/1/0534/7894/9056/products/edx_Math_Cubes_Pack_Of_100_75166_A_1200x1200.jpg?v=1662383228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AD6C42-F7B5-209C-08BB-B8EDBE18A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Cuestionario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25E08B-900A-EAD5-0CBB-D82536E4BD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35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0F997D-E3CA-E8B9-95FA-0B39003805F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49" y="1436914"/>
            <a:ext cx="8156107" cy="4782911"/>
          </a:xfrm>
        </p:spPr>
        <p:txBody>
          <a:bodyPr>
            <a:normAutofit fontScale="85000" lnSpcReduction="20000"/>
          </a:bodyPr>
          <a:lstStyle/>
          <a:p>
            <a:pPr marL="50800" indent="0">
              <a:lnSpc>
                <a:spcPct val="120000"/>
              </a:lnSpc>
              <a:buNone/>
            </a:pPr>
            <a:r>
              <a:rPr lang="es-ES" dirty="0"/>
              <a:t>4. Pregunta retadora: Si se necesita almacenar los nombres y las edades de 20 personas ¿Cuántos arreglos debemos considerar y de qué tipos de dato?</a:t>
            </a:r>
          </a:p>
          <a:p>
            <a:pPr marL="965200" lvl="1" indent="-457200">
              <a:lnSpc>
                <a:spcPct val="120000"/>
              </a:lnSpc>
              <a:buFont typeface="+mj-lt"/>
              <a:buAutoNum type="alphaUcPeriod"/>
            </a:pPr>
            <a:endParaRPr lang="es-ES" dirty="0"/>
          </a:p>
          <a:p>
            <a:pPr marL="965200" lvl="1" indent="-457200">
              <a:lnSpc>
                <a:spcPct val="120000"/>
              </a:lnSpc>
              <a:buFont typeface="+mj-lt"/>
              <a:buAutoNum type="alphaUcPeriod"/>
            </a:pPr>
            <a:r>
              <a:rPr lang="es-ES" dirty="0"/>
              <a:t>2 arreglos: uno de tipo entero y otro de tipo </a:t>
            </a:r>
            <a:r>
              <a:rPr lang="es-ES" dirty="0" err="1"/>
              <a:t>String</a:t>
            </a:r>
            <a:r>
              <a:rPr lang="es-ES" dirty="0"/>
              <a:t>. Ambos de longitud 20.</a:t>
            </a:r>
          </a:p>
          <a:p>
            <a:pPr marL="965200" lvl="1" indent="-457200">
              <a:lnSpc>
                <a:spcPct val="120000"/>
              </a:lnSpc>
              <a:buFont typeface="+mj-lt"/>
              <a:buAutoNum type="alphaUcPeriod"/>
            </a:pPr>
            <a:r>
              <a:rPr lang="es-ES" dirty="0"/>
              <a:t>2 arreglos: uno de tipo </a:t>
            </a:r>
            <a:r>
              <a:rPr lang="es-ES" dirty="0" err="1"/>
              <a:t>double</a:t>
            </a:r>
            <a:r>
              <a:rPr lang="es-ES" dirty="0"/>
              <a:t> y otro de tipo </a:t>
            </a:r>
            <a:r>
              <a:rPr lang="es-ES" dirty="0" err="1"/>
              <a:t>int</a:t>
            </a:r>
            <a:r>
              <a:rPr lang="es-ES" dirty="0"/>
              <a:t>. Ambos de longitud 20.</a:t>
            </a:r>
          </a:p>
          <a:p>
            <a:pPr marL="965200" lvl="1" indent="-457200">
              <a:lnSpc>
                <a:spcPct val="120000"/>
              </a:lnSpc>
              <a:buFont typeface="+mj-lt"/>
              <a:buAutoNum type="alphaUcPeriod"/>
            </a:pPr>
            <a:r>
              <a:rPr lang="es-ES" dirty="0"/>
              <a:t>Sólo un arreglo de tipo entero y longitud 20.</a:t>
            </a:r>
          </a:p>
          <a:p>
            <a:pPr marL="965200" lvl="1" indent="-457200">
              <a:lnSpc>
                <a:spcPct val="120000"/>
              </a:lnSpc>
              <a:buFont typeface="+mj-lt"/>
              <a:buAutoNum type="alphaUcPeriod"/>
            </a:pPr>
            <a:r>
              <a:rPr lang="es-ES" dirty="0"/>
              <a:t>Sólo un arreglo de 2 dimensiones y longitud 20, donde la primera columna almacene los nombres, y la segunda, las edades.</a:t>
            </a:r>
          </a:p>
          <a:p>
            <a:pPr marL="965200" lvl="1" indent="-457200">
              <a:lnSpc>
                <a:spcPct val="120000"/>
              </a:lnSpc>
              <a:buFont typeface="+mj-lt"/>
              <a:buAutoNum type="alphaUcPeriod"/>
            </a:pPr>
            <a:r>
              <a:rPr lang="es-ES" dirty="0"/>
              <a:t>Ninguna de las anteriores.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3C90A0-C64C-3452-A737-E760F102892E}"/>
              </a:ext>
            </a:extLst>
          </p:cNvPr>
          <p:cNvSpPr/>
          <p:nvPr/>
        </p:nvSpPr>
        <p:spPr>
          <a:xfrm>
            <a:off x="-26994" y="0"/>
            <a:ext cx="619432" cy="6858000"/>
          </a:xfrm>
          <a:prstGeom prst="rect">
            <a:avLst/>
          </a:prstGeom>
          <a:solidFill>
            <a:srgbClr val="0F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rgbClr val="00CC99"/>
                </a:solidFill>
              </a:rPr>
              <a:t>5. Práctica</a:t>
            </a:r>
            <a:endParaRPr lang="en-US" sz="2400" dirty="0">
              <a:solidFill>
                <a:srgbClr val="00CC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826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823BED-3F17-BD26-6AB8-6CB75B18BC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04" t="11020" r="31386" b="10562"/>
          <a:stretch/>
        </p:blipFill>
        <p:spPr>
          <a:xfrm>
            <a:off x="9005713" y="1711105"/>
            <a:ext cx="3186287" cy="39655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F02D74-8ED8-8FBB-0600-8EBCE5D4AE25}"/>
              </a:ext>
            </a:extLst>
          </p:cNvPr>
          <p:cNvSpPr txBox="1"/>
          <p:nvPr/>
        </p:nvSpPr>
        <p:spPr>
          <a:xfrm>
            <a:off x="695986" y="6377329"/>
            <a:ext cx="81561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http://cdn.shopify.com/s/files/1/0534/7894/9056/products/edx_Math_Cubes_Pack_Of_100_75166_A_1200x1200.jpg?v=1662383228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AD6C42-F7B5-209C-08BB-B8EDBE18A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25E08B-900A-EAD5-0CBB-D82536E4BD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36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0F997D-E3CA-E8B9-95FA-0B39003805F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49" y="1436914"/>
            <a:ext cx="7648444" cy="4782911"/>
          </a:xfrm>
        </p:spPr>
        <p:txBody>
          <a:bodyPr>
            <a:normAutofit fontScale="92500" lnSpcReduction="20000"/>
          </a:bodyPr>
          <a:lstStyle/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tx1"/>
                </a:solidFill>
              </a:rPr>
              <a:t>Crear un programa en Java que almacene N valores enteros aleatorios en un arreglo y luego los muestre en pantalla.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tx1"/>
                </a:solidFill>
              </a:rPr>
              <a:t>Acumular los números en una cadena (separados por coma) utilizando </a:t>
            </a:r>
            <a:r>
              <a:rPr lang="es-ES" dirty="0" err="1">
                <a:solidFill>
                  <a:schemeClr val="accent2"/>
                </a:solidFill>
              </a:rPr>
              <a:t>StringBuilder.append</a:t>
            </a:r>
            <a:endParaRPr lang="es-ES" dirty="0">
              <a:solidFill>
                <a:schemeClr val="accent2"/>
              </a:solidFill>
            </a:endParaRPr>
          </a:p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tx1"/>
                </a:solidFill>
              </a:rPr>
              <a:t>Adicionalmente, debe calcular y mostrar la suma de los números.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tx1"/>
                </a:solidFill>
              </a:rPr>
              <a:t>Recorrer el arreglo utilizando las tres estructuras repetitivas conocidas.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sz="2000" i="1" dirty="0">
                <a:solidFill>
                  <a:schemeClr val="bg1">
                    <a:lumMod val="50000"/>
                  </a:schemeClr>
                </a:solidFill>
              </a:rPr>
              <a:t>Nota: el valor N es ingresado por teclado.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290BB7-FF30-B761-8C2D-CB6690EFC724}"/>
              </a:ext>
            </a:extLst>
          </p:cNvPr>
          <p:cNvSpPr/>
          <p:nvPr/>
        </p:nvSpPr>
        <p:spPr>
          <a:xfrm>
            <a:off x="-26994" y="0"/>
            <a:ext cx="619432" cy="6858000"/>
          </a:xfrm>
          <a:prstGeom prst="rect">
            <a:avLst/>
          </a:prstGeom>
          <a:solidFill>
            <a:srgbClr val="0F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rgbClr val="00CC99"/>
                </a:solidFill>
              </a:rPr>
              <a:t>5. Práctica</a:t>
            </a:r>
            <a:endParaRPr lang="en-US" sz="2400" dirty="0">
              <a:solidFill>
                <a:srgbClr val="00CC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97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1">
            <a:extLst>
              <a:ext uri="{FF2B5EF4-FFF2-40B4-BE49-F238E27FC236}">
                <a16:creationId xmlns:a16="http://schemas.microsoft.com/office/drawing/2014/main" id="{73CC1341-D226-6934-FD26-94AD29B043A7}"/>
              </a:ext>
            </a:extLst>
          </p:cNvPr>
          <p:cNvSpPr/>
          <p:nvPr/>
        </p:nvSpPr>
        <p:spPr>
          <a:xfrm>
            <a:off x="7982678" y="-9833"/>
            <a:ext cx="4193457" cy="6877665"/>
          </a:xfrm>
          <a:custGeom>
            <a:avLst/>
            <a:gdLst>
              <a:gd name="connsiteX0" fmla="*/ 0 w 4935794"/>
              <a:gd name="connsiteY0" fmla="*/ 0 h 6858000"/>
              <a:gd name="connsiteX1" fmla="*/ 4935794 w 4935794"/>
              <a:gd name="connsiteY1" fmla="*/ 0 h 6858000"/>
              <a:gd name="connsiteX2" fmla="*/ 4935794 w 4935794"/>
              <a:gd name="connsiteY2" fmla="*/ 6858000 h 6858000"/>
              <a:gd name="connsiteX3" fmla="*/ 0 w 4935794"/>
              <a:gd name="connsiteY3" fmla="*/ 6858000 h 6858000"/>
              <a:gd name="connsiteX4" fmla="*/ 0 w 4935794"/>
              <a:gd name="connsiteY4" fmla="*/ 0 h 6858000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0 w 4935794"/>
              <a:gd name="connsiteY4" fmla="*/ 0 h 6867833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1081549 w 4935794"/>
              <a:gd name="connsiteY4" fmla="*/ 2054942 h 6867833"/>
              <a:gd name="connsiteX5" fmla="*/ 0 w 4935794"/>
              <a:gd name="connsiteY5" fmla="*/ 0 h 6867833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658762 w 4935794"/>
              <a:gd name="connsiteY4" fmla="*/ 2605549 h 6867833"/>
              <a:gd name="connsiteX5" fmla="*/ 0 w 4935794"/>
              <a:gd name="connsiteY5" fmla="*/ 0 h 6867833"/>
              <a:gd name="connsiteX0" fmla="*/ 1828799 w 4277032"/>
              <a:gd name="connsiteY0" fmla="*/ 19665 h 6867833"/>
              <a:gd name="connsiteX1" fmla="*/ 4277032 w 4277032"/>
              <a:gd name="connsiteY1" fmla="*/ 0 h 6867833"/>
              <a:gd name="connsiteX2" fmla="*/ 4277032 w 4277032"/>
              <a:gd name="connsiteY2" fmla="*/ 6858000 h 6867833"/>
              <a:gd name="connsiteX3" fmla="*/ 2979174 w 4277032"/>
              <a:gd name="connsiteY3" fmla="*/ 6867833 h 6867833"/>
              <a:gd name="connsiteX4" fmla="*/ 0 w 4277032"/>
              <a:gd name="connsiteY4" fmla="*/ 2605549 h 6867833"/>
              <a:gd name="connsiteX5" fmla="*/ 1828799 w 4277032"/>
              <a:gd name="connsiteY5" fmla="*/ 19665 h 6867833"/>
              <a:gd name="connsiteX0" fmla="*/ 1769805 w 4277032"/>
              <a:gd name="connsiteY0" fmla="*/ 9833 h 6867833"/>
              <a:gd name="connsiteX1" fmla="*/ 4277032 w 4277032"/>
              <a:gd name="connsiteY1" fmla="*/ 0 h 6867833"/>
              <a:gd name="connsiteX2" fmla="*/ 4277032 w 4277032"/>
              <a:gd name="connsiteY2" fmla="*/ 6858000 h 6867833"/>
              <a:gd name="connsiteX3" fmla="*/ 2979174 w 4277032"/>
              <a:gd name="connsiteY3" fmla="*/ 6867833 h 6867833"/>
              <a:gd name="connsiteX4" fmla="*/ 0 w 4277032"/>
              <a:gd name="connsiteY4" fmla="*/ 2605549 h 6867833"/>
              <a:gd name="connsiteX5" fmla="*/ 1769805 w 4277032"/>
              <a:gd name="connsiteY5" fmla="*/ 9833 h 6867833"/>
              <a:gd name="connsiteX0" fmla="*/ 1769805 w 4277032"/>
              <a:gd name="connsiteY0" fmla="*/ 0 h 6897330"/>
              <a:gd name="connsiteX1" fmla="*/ 4277032 w 4277032"/>
              <a:gd name="connsiteY1" fmla="*/ 29497 h 6897330"/>
              <a:gd name="connsiteX2" fmla="*/ 4277032 w 4277032"/>
              <a:gd name="connsiteY2" fmla="*/ 6887497 h 6897330"/>
              <a:gd name="connsiteX3" fmla="*/ 2979174 w 4277032"/>
              <a:gd name="connsiteY3" fmla="*/ 6897330 h 6897330"/>
              <a:gd name="connsiteX4" fmla="*/ 0 w 4277032"/>
              <a:gd name="connsiteY4" fmla="*/ 2635046 h 6897330"/>
              <a:gd name="connsiteX5" fmla="*/ 1769805 w 4277032"/>
              <a:gd name="connsiteY5" fmla="*/ 0 h 6897330"/>
              <a:gd name="connsiteX0" fmla="*/ 1868128 w 4277032"/>
              <a:gd name="connsiteY0" fmla="*/ 0 h 6877665"/>
              <a:gd name="connsiteX1" fmla="*/ 4277032 w 4277032"/>
              <a:gd name="connsiteY1" fmla="*/ 9832 h 6877665"/>
              <a:gd name="connsiteX2" fmla="*/ 4277032 w 4277032"/>
              <a:gd name="connsiteY2" fmla="*/ 6867832 h 6877665"/>
              <a:gd name="connsiteX3" fmla="*/ 2979174 w 4277032"/>
              <a:gd name="connsiteY3" fmla="*/ 6877665 h 6877665"/>
              <a:gd name="connsiteX4" fmla="*/ 0 w 4277032"/>
              <a:gd name="connsiteY4" fmla="*/ 2615381 h 6877665"/>
              <a:gd name="connsiteX5" fmla="*/ 1868128 w 4277032"/>
              <a:gd name="connsiteY5" fmla="*/ 0 h 6877665"/>
              <a:gd name="connsiteX0" fmla="*/ 1868128 w 4277032"/>
              <a:gd name="connsiteY0" fmla="*/ 0 h 6877665"/>
              <a:gd name="connsiteX1" fmla="*/ 4277032 w 4277032"/>
              <a:gd name="connsiteY1" fmla="*/ 9832 h 6877665"/>
              <a:gd name="connsiteX2" fmla="*/ 4277032 w 4277032"/>
              <a:gd name="connsiteY2" fmla="*/ 6867832 h 6877665"/>
              <a:gd name="connsiteX3" fmla="*/ 3352800 w 4277032"/>
              <a:gd name="connsiteY3" fmla="*/ 6877665 h 6877665"/>
              <a:gd name="connsiteX4" fmla="*/ 0 w 4277032"/>
              <a:gd name="connsiteY4" fmla="*/ 2615381 h 6877665"/>
              <a:gd name="connsiteX5" fmla="*/ 1868128 w 4277032"/>
              <a:gd name="connsiteY5" fmla="*/ 0 h 6877665"/>
              <a:gd name="connsiteX0" fmla="*/ 1557384 w 3966288"/>
              <a:gd name="connsiteY0" fmla="*/ 0 h 6877665"/>
              <a:gd name="connsiteX1" fmla="*/ 3966288 w 3966288"/>
              <a:gd name="connsiteY1" fmla="*/ 9832 h 6877665"/>
              <a:gd name="connsiteX2" fmla="*/ 3966288 w 3966288"/>
              <a:gd name="connsiteY2" fmla="*/ 6867832 h 6877665"/>
              <a:gd name="connsiteX3" fmla="*/ 3042056 w 3966288"/>
              <a:gd name="connsiteY3" fmla="*/ 6877665 h 6877665"/>
              <a:gd name="connsiteX4" fmla="*/ 0 w 3966288"/>
              <a:gd name="connsiteY4" fmla="*/ 2664542 h 6877665"/>
              <a:gd name="connsiteX5" fmla="*/ 1557384 w 3966288"/>
              <a:gd name="connsiteY5" fmla="*/ 0 h 6877665"/>
              <a:gd name="connsiteX0" fmla="*/ 1272536 w 3681440"/>
              <a:gd name="connsiteY0" fmla="*/ 0 h 6877665"/>
              <a:gd name="connsiteX1" fmla="*/ 3681440 w 3681440"/>
              <a:gd name="connsiteY1" fmla="*/ 9832 h 6877665"/>
              <a:gd name="connsiteX2" fmla="*/ 3681440 w 3681440"/>
              <a:gd name="connsiteY2" fmla="*/ 6867832 h 6877665"/>
              <a:gd name="connsiteX3" fmla="*/ 2757208 w 3681440"/>
              <a:gd name="connsiteY3" fmla="*/ 6877665 h 6877665"/>
              <a:gd name="connsiteX4" fmla="*/ 0 w 3681440"/>
              <a:gd name="connsiteY4" fmla="*/ 2979174 h 6877665"/>
              <a:gd name="connsiteX5" fmla="*/ 1272536 w 3681440"/>
              <a:gd name="connsiteY5" fmla="*/ 0 h 6877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81440" h="6877665">
                <a:moveTo>
                  <a:pt x="1272536" y="0"/>
                </a:moveTo>
                <a:lnTo>
                  <a:pt x="3681440" y="9832"/>
                </a:lnTo>
                <a:lnTo>
                  <a:pt x="3681440" y="6867832"/>
                </a:lnTo>
                <a:lnTo>
                  <a:pt x="2757208" y="6877665"/>
                </a:lnTo>
                <a:lnTo>
                  <a:pt x="0" y="2979174"/>
                </a:lnTo>
                <a:lnTo>
                  <a:pt x="12725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52400" dist="762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550029-C1D9-4608-C29D-C2E80A101086}"/>
              </a:ext>
            </a:extLst>
          </p:cNvPr>
          <p:cNvSpPr/>
          <p:nvPr/>
        </p:nvSpPr>
        <p:spPr>
          <a:xfrm>
            <a:off x="7914968" y="-9832"/>
            <a:ext cx="4277032" cy="6877665"/>
          </a:xfrm>
          <a:custGeom>
            <a:avLst/>
            <a:gdLst>
              <a:gd name="connsiteX0" fmla="*/ 0 w 4935794"/>
              <a:gd name="connsiteY0" fmla="*/ 0 h 6858000"/>
              <a:gd name="connsiteX1" fmla="*/ 4935794 w 4935794"/>
              <a:gd name="connsiteY1" fmla="*/ 0 h 6858000"/>
              <a:gd name="connsiteX2" fmla="*/ 4935794 w 4935794"/>
              <a:gd name="connsiteY2" fmla="*/ 6858000 h 6858000"/>
              <a:gd name="connsiteX3" fmla="*/ 0 w 4935794"/>
              <a:gd name="connsiteY3" fmla="*/ 6858000 h 6858000"/>
              <a:gd name="connsiteX4" fmla="*/ 0 w 4935794"/>
              <a:gd name="connsiteY4" fmla="*/ 0 h 6858000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0 w 4935794"/>
              <a:gd name="connsiteY4" fmla="*/ 0 h 6867833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1081549 w 4935794"/>
              <a:gd name="connsiteY4" fmla="*/ 2054942 h 6867833"/>
              <a:gd name="connsiteX5" fmla="*/ 0 w 4935794"/>
              <a:gd name="connsiteY5" fmla="*/ 0 h 6867833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658762 w 4935794"/>
              <a:gd name="connsiteY4" fmla="*/ 2605549 h 6867833"/>
              <a:gd name="connsiteX5" fmla="*/ 0 w 4935794"/>
              <a:gd name="connsiteY5" fmla="*/ 0 h 6867833"/>
              <a:gd name="connsiteX0" fmla="*/ 1828799 w 4277032"/>
              <a:gd name="connsiteY0" fmla="*/ 19665 h 6867833"/>
              <a:gd name="connsiteX1" fmla="*/ 4277032 w 4277032"/>
              <a:gd name="connsiteY1" fmla="*/ 0 h 6867833"/>
              <a:gd name="connsiteX2" fmla="*/ 4277032 w 4277032"/>
              <a:gd name="connsiteY2" fmla="*/ 6858000 h 6867833"/>
              <a:gd name="connsiteX3" fmla="*/ 2979174 w 4277032"/>
              <a:gd name="connsiteY3" fmla="*/ 6867833 h 6867833"/>
              <a:gd name="connsiteX4" fmla="*/ 0 w 4277032"/>
              <a:gd name="connsiteY4" fmla="*/ 2605549 h 6867833"/>
              <a:gd name="connsiteX5" fmla="*/ 1828799 w 4277032"/>
              <a:gd name="connsiteY5" fmla="*/ 19665 h 6867833"/>
              <a:gd name="connsiteX0" fmla="*/ 1769805 w 4277032"/>
              <a:gd name="connsiteY0" fmla="*/ 9833 h 6867833"/>
              <a:gd name="connsiteX1" fmla="*/ 4277032 w 4277032"/>
              <a:gd name="connsiteY1" fmla="*/ 0 h 6867833"/>
              <a:gd name="connsiteX2" fmla="*/ 4277032 w 4277032"/>
              <a:gd name="connsiteY2" fmla="*/ 6858000 h 6867833"/>
              <a:gd name="connsiteX3" fmla="*/ 2979174 w 4277032"/>
              <a:gd name="connsiteY3" fmla="*/ 6867833 h 6867833"/>
              <a:gd name="connsiteX4" fmla="*/ 0 w 4277032"/>
              <a:gd name="connsiteY4" fmla="*/ 2605549 h 6867833"/>
              <a:gd name="connsiteX5" fmla="*/ 1769805 w 4277032"/>
              <a:gd name="connsiteY5" fmla="*/ 9833 h 6867833"/>
              <a:gd name="connsiteX0" fmla="*/ 1769805 w 4277032"/>
              <a:gd name="connsiteY0" fmla="*/ 0 h 6897330"/>
              <a:gd name="connsiteX1" fmla="*/ 4277032 w 4277032"/>
              <a:gd name="connsiteY1" fmla="*/ 29497 h 6897330"/>
              <a:gd name="connsiteX2" fmla="*/ 4277032 w 4277032"/>
              <a:gd name="connsiteY2" fmla="*/ 6887497 h 6897330"/>
              <a:gd name="connsiteX3" fmla="*/ 2979174 w 4277032"/>
              <a:gd name="connsiteY3" fmla="*/ 6897330 h 6897330"/>
              <a:gd name="connsiteX4" fmla="*/ 0 w 4277032"/>
              <a:gd name="connsiteY4" fmla="*/ 2635046 h 6897330"/>
              <a:gd name="connsiteX5" fmla="*/ 1769805 w 4277032"/>
              <a:gd name="connsiteY5" fmla="*/ 0 h 6897330"/>
              <a:gd name="connsiteX0" fmla="*/ 1868128 w 4277032"/>
              <a:gd name="connsiteY0" fmla="*/ 0 h 6877665"/>
              <a:gd name="connsiteX1" fmla="*/ 4277032 w 4277032"/>
              <a:gd name="connsiteY1" fmla="*/ 9832 h 6877665"/>
              <a:gd name="connsiteX2" fmla="*/ 4277032 w 4277032"/>
              <a:gd name="connsiteY2" fmla="*/ 6867832 h 6877665"/>
              <a:gd name="connsiteX3" fmla="*/ 2979174 w 4277032"/>
              <a:gd name="connsiteY3" fmla="*/ 6877665 h 6877665"/>
              <a:gd name="connsiteX4" fmla="*/ 0 w 4277032"/>
              <a:gd name="connsiteY4" fmla="*/ 2615381 h 6877665"/>
              <a:gd name="connsiteX5" fmla="*/ 1868128 w 4277032"/>
              <a:gd name="connsiteY5" fmla="*/ 0 h 6877665"/>
              <a:gd name="connsiteX0" fmla="*/ 1868128 w 4277032"/>
              <a:gd name="connsiteY0" fmla="*/ 0 h 6877665"/>
              <a:gd name="connsiteX1" fmla="*/ 4277032 w 4277032"/>
              <a:gd name="connsiteY1" fmla="*/ 9832 h 6877665"/>
              <a:gd name="connsiteX2" fmla="*/ 4277032 w 4277032"/>
              <a:gd name="connsiteY2" fmla="*/ 6867832 h 6877665"/>
              <a:gd name="connsiteX3" fmla="*/ 3352800 w 4277032"/>
              <a:gd name="connsiteY3" fmla="*/ 6877665 h 6877665"/>
              <a:gd name="connsiteX4" fmla="*/ 0 w 4277032"/>
              <a:gd name="connsiteY4" fmla="*/ 2615381 h 6877665"/>
              <a:gd name="connsiteX5" fmla="*/ 1868128 w 4277032"/>
              <a:gd name="connsiteY5" fmla="*/ 0 h 6877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77032" h="6877665">
                <a:moveTo>
                  <a:pt x="1868128" y="0"/>
                </a:moveTo>
                <a:lnTo>
                  <a:pt x="4277032" y="9832"/>
                </a:lnTo>
                <a:lnTo>
                  <a:pt x="4277032" y="6867832"/>
                </a:lnTo>
                <a:lnTo>
                  <a:pt x="3352800" y="6877665"/>
                </a:lnTo>
                <a:lnTo>
                  <a:pt x="0" y="2615381"/>
                </a:lnTo>
                <a:lnTo>
                  <a:pt x="1868128" y="0"/>
                </a:lnTo>
                <a:close/>
              </a:path>
            </a:pathLst>
          </a:custGeom>
          <a:solidFill>
            <a:srgbClr val="FCF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EE9576-177F-AC2B-3010-6C3B058129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065"/>
          <a:stretch/>
        </p:blipFill>
        <p:spPr>
          <a:xfrm>
            <a:off x="8721213" y="343004"/>
            <a:ext cx="3470787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B03D496-97CF-4B26-B9D0-D39676049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725" y="429863"/>
            <a:ext cx="10727076" cy="785528"/>
          </a:xfrm>
        </p:spPr>
        <p:txBody>
          <a:bodyPr/>
          <a:lstStyle/>
          <a:p>
            <a:r>
              <a:rPr lang="es-ES" dirty="0"/>
              <a:t>Resumen de la sesión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714D7F-9F45-47C5-88DE-53E493F191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37</a:t>
            </a:fld>
            <a:endParaRPr lang="es-P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C4AF93-4E4C-5B4B-6F8D-742F13670E9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6725" y="1436914"/>
            <a:ext cx="7288244" cy="4782911"/>
          </a:xfrm>
        </p:spPr>
        <p:txBody>
          <a:bodyPr/>
          <a:lstStyle/>
          <a:p>
            <a:r>
              <a:rPr lang="es-ES" dirty="0"/>
              <a:t>¿Qué es un arreglo?</a:t>
            </a:r>
          </a:p>
          <a:p>
            <a:r>
              <a:rPr lang="es-ES" dirty="0"/>
              <a:t>¿Qué tipos de arreglos existen?</a:t>
            </a:r>
          </a:p>
          <a:p>
            <a:r>
              <a:rPr lang="es-ES" dirty="0"/>
              <a:t>Defina: longitud de arreglo.</a:t>
            </a:r>
          </a:p>
          <a:p>
            <a:r>
              <a:rPr lang="es-ES" dirty="0"/>
              <a:t>Describa las formas de crear un arreglo en Java.</a:t>
            </a:r>
          </a:p>
          <a:p>
            <a:r>
              <a:rPr lang="es-ES" dirty="0"/>
              <a:t>¿Cómo accedemos a los elementos de un arreglo?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EC220F-3C2B-B243-4B55-66FDD2674876}"/>
              </a:ext>
            </a:extLst>
          </p:cNvPr>
          <p:cNvSpPr txBox="1"/>
          <p:nvPr/>
        </p:nvSpPr>
        <p:spPr>
          <a:xfrm>
            <a:off x="101603" y="6107707"/>
            <a:ext cx="108867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https://www.pngmart.com/files/16/Portable-Laptop-Top-View-PNG-Transparent-Image.png  /  https://static.vecteezy.com/system/resources/previews/010/851/398/original/realistic-black-glasses-top-view-png.png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https://creazilla-store.fra1.digitaloceanspaces.com/cliparts/61158/paperclips-clipart-xl.png   /   https://images.frandroid.com/wp-content/uploads/2019/04/google-nexus-6.png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https://www.freeiconspng.com/thumbs/pencil-png/pencil-4.png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949E4C-2370-2348-5C0A-672EAE02A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23687">
            <a:off x="9269482" y="3041293"/>
            <a:ext cx="1134497" cy="5991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91E9B67-10EC-1AA4-A5E8-47C1707172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429" t="3247" r="24723" b="2817"/>
          <a:stretch/>
        </p:blipFill>
        <p:spPr>
          <a:xfrm rot="20308301">
            <a:off x="10734652" y="4326432"/>
            <a:ext cx="1005900" cy="19343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AEC929-D47B-2FDD-AFA2-52AE3390DF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38350" flipH="1">
            <a:off x="8564312" y="384380"/>
            <a:ext cx="2531472" cy="20172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79C2A6-1CC9-2ADF-272F-ADD1B64D978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4409" b="34623"/>
          <a:stretch/>
        </p:blipFill>
        <p:spPr>
          <a:xfrm rot="19496666">
            <a:off x="8412092" y="1611320"/>
            <a:ext cx="2656202" cy="8225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570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725B1C-2916-4D63-980D-34A5C1D90E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19554" r="10344"/>
          <a:stretch/>
        </p:blipFill>
        <p:spPr>
          <a:xfrm>
            <a:off x="8992709" y="0"/>
            <a:ext cx="3205114" cy="68580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72AAE1-A89A-796E-F861-8B102D4B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157" y="429863"/>
            <a:ext cx="10665643" cy="785528"/>
          </a:xfrm>
        </p:spPr>
        <p:txBody>
          <a:bodyPr/>
          <a:lstStyle/>
          <a:p>
            <a:r>
              <a:rPr lang="es-ES" dirty="0"/>
              <a:t>Bibliografía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7596FB-30E1-8EAC-F179-F56EE7A8D8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38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3BD92-8F52-2949-7992-63F50DB2A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2169" y="1436914"/>
            <a:ext cx="7988431" cy="4782911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s-ES" dirty="0"/>
              <a:t>Tanenbaum &amp; Van </a:t>
            </a:r>
            <a:r>
              <a:rPr lang="es-ES" dirty="0" err="1"/>
              <a:t>Steen</a:t>
            </a:r>
            <a:r>
              <a:rPr lang="es-ES" dirty="0"/>
              <a:t> (2008).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Algoritmos y Estructuras de Datos - Principios y Paradigmas, 2da Edición</a:t>
            </a:r>
            <a:r>
              <a:rPr lang="es-ES" dirty="0"/>
              <a:t>. Pearson </a:t>
            </a:r>
            <a:r>
              <a:rPr lang="es-ES" dirty="0" err="1"/>
              <a:t>Education</a:t>
            </a:r>
            <a:r>
              <a:rPr lang="es-ES" dirty="0"/>
              <a:t>​.</a:t>
            </a:r>
          </a:p>
          <a:p>
            <a:pPr>
              <a:lnSpc>
                <a:spcPct val="120000"/>
              </a:lnSpc>
            </a:pPr>
            <a:r>
              <a:rPr lang="en-US" dirty="0"/>
              <a:t>Khalid A. Mughal &amp; Rolf W. Rasmussen (2017).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A Programmer’s guide to Java SE 8 Oracle Certified Associate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 err="1"/>
              <a:t>Schildt</a:t>
            </a:r>
            <a:r>
              <a:rPr lang="es-ES" dirty="0"/>
              <a:t>, Herbert (2019).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A Java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Beginner’s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Guide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Eighth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Edition</a:t>
            </a:r>
            <a:r>
              <a:rPr lang="es-ES" dirty="0"/>
              <a:t>. Oracle </a:t>
            </a:r>
            <a:r>
              <a:rPr lang="es-ES" dirty="0" err="1"/>
              <a:t>Press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 err="1"/>
              <a:t>Schildt</a:t>
            </a:r>
            <a:r>
              <a:rPr lang="es-ES" dirty="0"/>
              <a:t>, Herbert (2019).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Java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The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Complete Reference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Eleventh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Edition</a:t>
            </a:r>
            <a:r>
              <a:rPr lang="es-ES" dirty="0"/>
              <a:t>. Oracle </a:t>
            </a:r>
            <a:r>
              <a:rPr lang="es-ES" dirty="0" err="1"/>
              <a:t>Press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/>
              <a:t>Joyanes, Luis (2008).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Fundamentos de Programación</a:t>
            </a:r>
            <a:r>
              <a:rPr lang="es-ES" dirty="0"/>
              <a:t>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Cuarta edición</a:t>
            </a:r>
            <a:r>
              <a:rPr lang="es-ES" dirty="0"/>
              <a:t>. McGraw-Hill.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B7CE11-3AE4-2A5E-0825-C0E9DFAB006E}"/>
              </a:ext>
            </a:extLst>
          </p:cNvPr>
          <p:cNvSpPr txBox="1"/>
          <p:nvPr/>
        </p:nvSpPr>
        <p:spPr>
          <a:xfrm>
            <a:off x="101604" y="6421002"/>
            <a:ext cx="108523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https://images.unsplash.com/photo-1567168544646-208fa5d408fb?ixlib=rb-4.0.3&amp;ixid=MnwxMjA3fDB8MHxzZWFyY2h8Mnx8c3R1ZGVudCUyMGxpYnJhcnl8ZW58MHx8MHx8&amp;w=1000&amp;q=80</a:t>
            </a:r>
          </a:p>
        </p:txBody>
      </p:sp>
    </p:spTree>
    <p:extLst>
      <p:ext uri="{BB962C8B-B14F-4D97-AF65-F5344CB8AC3E}">
        <p14:creationId xmlns:p14="http://schemas.microsoft.com/office/powerpoint/2010/main" val="359810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tial Circle 35">
            <a:extLst>
              <a:ext uri="{FF2B5EF4-FFF2-40B4-BE49-F238E27FC236}">
                <a16:creationId xmlns:a16="http://schemas.microsoft.com/office/drawing/2014/main" id="{E5BE2485-922D-7631-B478-ACA1233A7E05}"/>
              </a:ext>
            </a:extLst>
          </p:cNvPr>
          <p:cNvSpPr/>
          <p:nvPr/>
        </p:nvSpPr>
        <p:spPr>
          <a:xfrm>
            <a:off x="57718" y="6390015"/>
            <a:ext cx="12076564" cy="955330"/>
          </a:xfrm>
          <a:prstGeom prst="pie">
            <a:avLst>
              <a:gd name="adj1" fmla="val 10799428"/>
              <a:gd name="adj2" fmla="val 21595949"/>
            </a:avLst>
          </a:prstGeom>
          <a:solidFill>
            <a:srgbClr val="00CC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EB5A2A-C72D-68A6-3010-874229165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002060"/>
                </a:solidFill>
              </a:rPr>
              <a:t>Dudas de la clase anterior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0C39D6-049A-68EB-84B6-27917C7FB7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4</a:t>
            </a:fld>
            <a:endParaRPr lang="es-PE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2AB794-E9AF-8392-1074-7AD5DEC540E1}"/>
              </a:ext>
            </a:extLst>
          </p:cNvPr>
          <p:cNvSpPr txBox="1"/>
          <p:nvPr/>
        </p:nvSpPr>
        <p:spPr>
          <a:xfrm>
            <a:off x="2426173" y="3833284"/>
            <a:ext cx="22507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Estructura repetitiva </a:t>
            </a:r>
            <a:r>
              <a:rPr lang="es-ES" sz="24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for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DD95DF-97A1-2AAC-038E-006ECA4EB6A8}"/>
              </a:ext>
            </a:extLst>
          </p:cNvPr>
          <p:cNvSpPr txBox="1"/>
          <p:nvPr/>
        </p:nvSpPr>
        <p:spPr>
          <a:xfrm>
            <a:off x="3172706" y="1431029"/>
            <a:ext cx="22507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Contador interno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BC674E-F065-FCC6-27A6-8ACAB7847C8F}"/>
              </a:ext>
            </a:extLst>
          </p:cNvPr>
          <p:cNvSpPr txBox="1"/>
          <p:nvPr/>
        </p:nvSpPr>
        <p:spPr>
          <a:xfrm>
            <a:off x="7173681" y="1346427"/>
            <a:ext cx="22507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rgbClr val="C00000"/>
                </a:solidFill>
              </a:rPr>
              <a:t>¿Qué significan </a:t>
            </a:r>
            <a:br>
              <a:rPr lang="es-ES" sz="2400" b="1" dirty="0">
                <a:solidFill>
                  <a:srgbClr val="C00000"/>
                </a:solidFill>
              </a:rPr>
            </a:br>
            <a:r>
              <a:rPr lang="es-ES" sz="2400" b="1" dirty="0">
                <a:solidFill>
                  <a:srgbClr val="C00000"/>
                </a:solidFill>
              </a:rPr>
              <a:t>i++ / i--?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0730D2-9C9C-595D-7236-1A902235981F}"/>
              </a:ext>
            </a:extLst>
          </p:cNvPr>
          <p:cNvSpPr txBox="1"/>
          <p:nvPr/>
        </p:nvSpPr>
        <p:spPr>
          <a:xfrm>
            <a:off x="7993386" y="3228641"/>
            <a:ext cx="22507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¿Qué significan </a:t>
            </a:r>
            <a:br>
              <a:rPr lang="it-IT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</a:br>
            <a:r>
              <a:rPr lang="it-IT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i+=2 / i-=5?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99E9C2-BED9-0828-65C0-644FF283E3A6}"/>
              </a:ext>
            </a:extLst>
          </p:cNvPr>
          <p:cNvGrpSpPr/>
          <p:nvPr/>
        </p:nvGrpSpPr>
        <p:grpSpPr>
          <a:xfrm>
            <a:off x="4141120" y="1436071"/>
            <a:ext cx="3909429" cy="5421929"/>
            <a:chOff x="3852545" y="1009693"/>
            <a:chExt cx="3909429" cy="542192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AEA354E-F701-2FDC-B9FF-6AC5E2A48027}"/>
                </a:ext>
              </a:extLst>
            </p:cNvPr>
            <p:cNvSpPr/>
            <p:nvPr/>
          </p:nvSpPr>
          <p:spPr>
            <a:xfrm>
              <a:off x="4356243" y="1695236"/>
              <a:ext cx="2722652" cy="4736386"/>
            </a:xfrm>
            <a:custGeom>
              <a:avLst/>
              <a:gdLst>
                <a:gd name="connsiteX0" fmla="*/ 1119883 w 2804845"/>
                <a:gd name="connsiteY0" fmla="*/ 4736386 h 4736386"/>
                <a:gd name="connsiteX1" fmla="*/ 2024009 w 2804845"/>
                <a:gd name="connsiteY1" fmla="*/ 4736386 h 4736386"/>
                <a:gd name="connsiteX2" fmla="*/ 1921267 w 2804845"/>
                <a:gd name="connsiteY2" fmla="*/ 3883631 h 4736386"/>
                <a:gd name="connsiteX3" fmla="*/ 1910993 w 2804845"/>
                <a:gd name="connsiteY3" fmla="*/ 3575407 h 4736386"/>
                <a:gd name="connsiteX4" fmla="*/ 1972638 w 2804845"/>
                <a:gd name="connsiteY4" fmla="*/ 3226085 h 4736386"/>
                <a:gd name="connsiteX5" fmla="*/ 1952090 w 2804845"/>
                <a:gd name="connsiteY5" fmla="*/ 2948683 h 4736386"/>
                <a:gd name="connsiteX6" fmla="*/ 1839074 w 2804845"/>
                <a:gd name="connsiteY6" fmla="*/ 2661007 h 4736386"/>
                <a:gd name="connsiteX7" fmla="*/ 2804845 w 2804845"/>
                <a:gd name="connsiteY7" fmla="*/ 1705510 h 4736386"/>
                <a:gd name="connsiteX8" fmla="*/ 2671281 w 2804845"/>
                <a:gd name="connsiteY8" fmla="*/ 1602768 h 4736386"/>
                <a:gd name="connsiteX9" fmla="*/ 1767155 w 2804845"/>
                <a:gd name="connsiteY9" fmla="*/ 2373330 h 4736386"/>
                <a:gd name="connsiteX10" fmla="*/ 1643865 w 2804845"/>
                <a:gd name="connsiteY10" fmla="*/ 2065106 h 4736386"/>
                <a:gd name="connsiteX11" fmla="*/ 1633591 w 2804845"/>
                <a:gd name="connsiteY11" fmla="*/ 1695236 h 4736386"/>
                <a:gd name="connsiteX12" fmla="*/ 1633591 w 2804845"/>
                <a:gd name="connsiteY12" fmla="*/ 1448656 h 4736386"/>
                <a:gd name="connsiteX13" fmla="*/ 1633591 w 2804845"/>
                <a:gd name="connsiteY13" fmla="*/ 1232899 h 4736386"/>
                <a:gd name="connsiteX14" fmla="*/ 1664413 w 2804845"/>
                <a:gd name="connsiteY14" fmla="*/ 1037690 h 4736386"/>
                <a:gd name="connsiteX15" fmla="*/ 1715784 w 2804845"/>
                <a:gd name="connsiteY15" fmla="*/ 565079 h 4736386"/>
                <a:gd name="connsiteX16" fmla="*/ 1818526 w 2804845"/>
                <a:gd name="connsiteY16" fmla="*/ 20548 h 4736386"/>
                <a:gd name="connsiteX17" fmla="*/ 1613042 w 2804845"/>
                <a:gd name="connsiteY17" fmla="*/ 0 h 4736386"/>
                <a:gd name="connsiteX18" fmla="*/ 1417833 w 2804845"/>
                <a:gd name="connsiteY18" fmla="*/ 1160980 h 4736386"/>
                <a:gd name="connsiteX19" fmla="*/ 1345914 w 2804845"/>
                <a:gd name="connsiteY19" fmla="*/ 1910993 h 4736386"/>
                <a:gd name="connsiteX20" fmla="*/ 1335640 w 2804845"/>
                <a:gd name="connsiteY20" fmla="*/ 2352782 h 4736386"/>
                <a:gd name="connsiteX21" fmla="*/ 770561 w 2804845"/>
                <a:gd name="connsiteY21" fmla="*/ 1613043 h 4736386"/>
                <a:gd name="connsiteX22" fmla="*/ 523982 w 2804845"/>
                <a:gd name="connsiteY22" fmla="*/ 1428108 h 4736386"/>
                <a:gd name="connsiteX23" fmla="*/ 10274 w 2804845"/>
                <a:gd name="connsiteY23" fmla="*/ 1171254 h 4736386"/>
                <a:gd name="connsiteX24" fmla="*/ 0 w 2804845"/>
                <a:gd name="connsiteY24" fmla="*/ 1191802 h 4736386"/>
                <a:gd name="connsiteX25" fmla="*/ 565078 w 2804845"/>
                <a:gd name="connsiteY25" fmla="*/ 1623317 h 4736386"/>
                <a:gd name="connsiteX26" fmla="*/ 1089060 w 2804845"/>
                <a:gd name="connsiteY26" fmla="*/ 2465798 h 4736386"/>
                <a:gd name="connsiteX27" fmla="*/ 1315092 w 2804845"/>
                <a:gd name="connsiteY27" fmla="*/ 3051425 h 4736386"/>
                <a:gd name="connsiteX28" fmla="*/ 1171254 w 2804845"/>
                <a:gd name="connsiteY28" fmla="*/ 3616503 h 4736386"/>
                <a:gd name="connsiteX29" fmla="*/ 1191802 w 2804845"/>
                <a:gd name="connsiteY29" fmla="*/ 3832261 h 4736386"/>
                <a:gd name="connsiteX30" fmla="*/ 1119883 w 2804845"/>
                <a:gd name="connsiteY30" fmla="*/ 4736386 h 4736386"/>
                <a:gd name="connsiteX0" fmla="*/ 1119883 w 2804845"/>
                <a:gd name="connsiteY0" fmla="*/ 4736386 h 4736386"/>
                <a:gd name="connsiteX1" fmla="*/ 2024009 w 2804845"/>
                <a:gd name="connsiteY1" fmla="*/ 4736386 h 4736386"/>
                <a:gd name="connsiteX2" fmla="*/ 1921267 w 2804845"/>
                <a:gd name="connsiteY2" fmla="*/ 3883631 h 4736386"/>
                <a:gd name="connsiteX3" fmla="*/ 1910993 w 2804845"/>
                <a:gd name="connsiteY3" fmla="*/ 3575407 h 4736386"/>
                <a:gd name="connsiteX4" fmla="*/ 1972638 w 2804845"/>
                <a:gd name="connsiteY4" fmla="*/ 3226085 h 4736386"/>
                <a:gd name="connsiteX5" fmla="*/ 1952090 w 2804845"/>
                <a:gd name="connsiteY5" fmla="*/ 2948683 h 4736386"/>
                <a:gd name="connsiteX6" fmla="*/ 1839074 w 2804845"/>
                <a:gd name="connsiteY6" fmla="*/ 2661007 h 4736386"/>
                <a:gd name="connsiteX7" fmla="*/ 2804845 w 2804845"/>
                <a:gd name="connsiteY7" fmla="*/ 1705510 h 4736386"/>
                <a:gd name="connsiteX8" fmla="*/ 2671281 w 2804845"/>
                <a:gd name="connsiteY8" fmla="*/ 1602768 h 4736386"/>
                <a:gd name="connsiteX9" fmla="*/ 1767155 w 2804845"/>
                <a:gd name="connsiteY9" fmla="*/ 2373330 h 4736386"/>
                <a:gd name="connsiteX10" fmla="*/ 1643865 w 2804845"/>
                <a:gd name="connsiteY10" fmla="*/ 2065106 h 4736386"/>
                <a:gd name="connsiteX11" fmla="*/ 1633591 w 2804845"/>
                <a:gd name="connsiteY11" fmla="*/ 1695236 h 4736386"/>
                <a:gd name="connsiteX12" fmla="*/ 1633591 w 2804845"/>
                <a:gd name="connsiteY12" fmla="*/ 1448656 h 4736386"/>
                <a:gd name="connsiteX13" fmla="*/ 1633591 w 2804845"/>
                <a:gd name="connsiteY13" fmla="*/ 1232899 h 4736386"/>
                <a:gd name="connsiteX14" fmla="*/ 1664413 w 2804845"/>
                <a:gd name="connsiteY14" fmla="*/ 1037690 h 4736386"/>
                <a:gd name="connsiteX15" fmla="*/ 1715784 w 2804845"/>
                <a:gd name="connsiteY15" fmla="*/ 565079 h 4736386"/>
                <a:gd name="connsiteX16" fmla="*/ 1726059 w 2804845"/>
                <a:gd name="connsiteY16" fmla="*/ 20548 h 4736386"/>
                <a:gd name="connsiteX17" fmla="*/ 1613042 w 2804845"/>
                <a:gd name="connsiteY17" fmla="*/ 0 h 4736386"/>
                <a:gd name="connsiteX18" fmla="*/ 1417833 w 2804845"/>
                <a:gd name="connsiteY18" fmla="*/ 1160980 h 4736386"/>
                <a:gd name="connsiteX19" fmla="*/ 1345914 w 2804845"/>
                <a:gd name="connsiteY19" fmla="*/ 1910993 h 4736386"/>
                <a:gd name="connsiteX20" fmla="*/ 1335640 w 2804845"/>
                <a:gd name="connsiteY20" fmla="*/ 2352782 h 4736386"/>
                <a:gd name="connsiteX21" fmla="*/ 770561 w 2804845"/>
                <a:gd name="connsiteY21" fmla="*/ 1613043 h 4736386"/>
                <a:gd name="connsiteX22" fmla="*/ 523982 w 2804845"/>
                <a:gd name="connsiteY22" fmla="*/ 1428108 h 4736386"/>
                <a:gd name="connsiteX23" fmla="*/ 10274 w 2804845"/>
                <a:gd name="connsiteY23" fmla="*/ 1171254 h 4736386"/>
                <a:gd name="connsiteX24" fmla="*/ 0 w 2804845"/>
                <a:gd name="connsiteY24" fmla="*/ 1191802 h 4736386"/>
                <a:gd name="connsiteX25" fmla="*/ 565078 w 2804845"/>
                <a:gd name="connsiteY25" fmla="*/ 1623317 h 4736386"/>
                <a:gd name="connsiteX26" fmla="*/ 1089060 w 2804845"/>
                <a:gd name="connsiteY26" fmla="*/ 2465798 h 4736386"/>
                <a:gd name="connsiteX27" fmla="*/ 1315092 w 2804845"/>
                <a:gd name="connsiteY27" fmla="*/ 3051425 h 4736386"/>
                <a:gd name="connsiteX28" fmla="*/ 1171254 w 2804845"/>
                <a:gd name="connsiteY28" fmla="*/ 3616503 h 4736386"/>
                <a:gd name="connsiteX29" fmla="*/ 1191802 w 2804845"/>
                <a:gd name="connsiteY29" fmla="*/ 3832261 h 4736386"/>
                <a:gd name="connsiteX30" fmla="*/ 1119883 w 2804845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1839074 w 2722652"/>
                <a:gd name="connsiteY6" fmla="*/ 2661007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315092 w 2722652"/>
                <a:gd name="connsiteY27" fmla="*/ 305142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1839074 w 2722652"/>
                <a:gd name="connsiteY6" fmla="*/ 2661007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880171 w 2722652"/>
                <a:gd name="connsiteY4" fmla="*/ 3174714 h 4736386"/>
                <a:gd name="connsiteX5" fmla="*/ 1952090 w 2722652"/>
                <a:gd name="connsiteY5" fmla="*/ 294868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880171 w 2722652"/>
                <a:gd name="connsiteY4" fmla="*/ 3174714 h 4736386"/>
                <a:gd name="connsiteX5" fmla="*/ 1921268 w 2722652"/>
                <a:gd name="connsiteY5" fmla="*/ 289731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722652" h="4736386">
                  <a:moveTo>
                    <a:pt x="1119883" y="4736386"/>
                  </a:moveTo>
                  <a:lnTo>
                    <a:pt x="2024009" y="4736386"/>
                  </a:lnTo>
                  <a:lnTo>
                    <a:pt x="1921267" y="3883631"/>
                  </a:lnTo>
                  <a:lnTo>
                    <a:pt x="1910993" y="3575407"/>
                  </a:lnTo>
                  <a:lnTo>
                    <a:pt x="1880171" y="3174714"/>
                  </a:lnTo>
                  <a:lnTo>
                    <a:pt x="1921268" y="2897313"/>
                  </a:lnTo>
                  <a:lnTo>
                    <a:pt x="2024009" y="2609636"/>
                  </a:lnTo>
                  <a:lnTo>
                    <a:pt x="2722652" y="1695236"/>
                  </a:lnTo>
                  <a:lnTo>
                    <a:pt x="2671281" y="1602768"/>
                  </a:lnTo>
                  <a:lnTo>
                    <a:pt x="1767155" y="2373330"/>
                  </a:lnTo>
                  <a:lnTo>
                    <a:pt x="1643865" y="2065106"/>
                  </a:lnTo>
                  <a:lnTo>
                    <a:pt x="1633591" y="1695236"/>
                  </a:lnTo>
                  <a:lnTo>
                    <a:pt x="1633591" y="1448656"/>
                  </a:lnTo>
                  <a:lnTo>
                    <a:pt x="1633591" y="1232899"/>
                  </a:lnTo>
                  <a:lnTo>
                    <a:pt x="1664413" y="1037690"/>
                  </a:lnTo>
                  <a:lnTo>
                    <a:pt x="1715784" y="565079"/>
                  </a:lnTo>
                  <a:lnTo>
                    <a:pt x="1726059" y="20548"/>
                  </a:lnTo>
                  <a:lnTo>
                    <a:pt x="1613042" y="0"/>
                  </a:lnTo>
                  <a:lnTo>
                    <a:pt x="1417833" y="1160980"/>
                  </a:lnTo>
                  <a:lnTo>
                    <a:pt x="1345914" y="1910993"/>
                  </a:lnTo>
                  <a:lnTo>
                    <a:pt x="1335640" y="2352782"/>
                  </a:lnTo>
                  <a:lnTo>
                    <a:pt x="770561" y="1613043"/>
                  </a:lnTo>
                  <a:lnTo>
                    <a:pt x="523982" y="1428108"/>
                  </a:lnTo>
                  <a:lnTo>
                    <a:pt x="10274" y="1171254"/>
                  </a:lnTo>
                  <a:lnTo>
                    <a:pt x="0" y="1191802"/>
                  </a:lnTo>
                  <a:lnTo>
                    <a:pt x="565078" y="1623317"/>
                  </a:lnTo>
                  <a:lnTo>
                    <a:pt x="1089060" y="2465798"/>
                  </a:lnTo>
                  <a:lnTo>
                    <a:pt x="1212351" y="2979505"/>
                  </a:lnTo>
                  <a:lnTo>
                    <a:pt x="1171254" y="3616503"/>
                  </a:lnTo>
                  <a:lnTo>
                    <a:pt x="1191802" y="3832261"/>
                  </a:lnTo>
                  <a:lnTo>
                    <a:pt x="1119883" y="473638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BA7609">
                    <a:shade val="30000"/>
                    <a:satMod val="115000"/>
                  </a:srgbClr>
                </a:gs>
                <a:gs pos="50000">
                  <a:srgbClr val="BA7609">
                    <a:shade val="67500"/>
                    <a:satMod val="115000"/>
                  </a:srgbClr>
                </a:gs>
                <a:gs pos="100000">
                  <a:srgbClr val="BA7609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Graphic 21" descr="Question Mark with solid fill">
              <a:extLst>
                <a:ext uri="{FF2B5EF4-FFF2-40B4-BE49-F238E27FC236}">
                  <a16:creationId xmlns:a16="http://schemas.microsoft.com/office/drawing/2014/main" id="{4C01D168-3A23-A38B-AD82-A009186E34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960193">
              <a:off x="5863913" y="2745129"/>
              <a:ext cx="1040420" cy="1040420"/>
            </a:xfrm>
            <a:prstGeom prst="rect">
              <a:avLst/>
            </a:prstGeom>
          </p:spPr>
        </p:pic>
        <p:pic>
          <p:nvPicPr>
            <p:cNvPr id="23" name="Graphic 22" descr="Question Mark with solid fill">
              <a:extLst>
                <a:ext uri="{FF2B5EF4-FFF2-40B4-BE49-F238E27FC236}">
                  <a16:creationId xmlns:a16="http://schemas.microsoft.com/office/drawing/2014/main" id="{48D055FE-0AE3-BF5B-B573-CD9980E88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1175392">
              <a:off x="4911083" y="2406271"/>
              <a:ext cx="914400" cy="914400"/>
            </a:xfrm>
            <a:prstGeom prst="rect">
              <a:avLst/>
            </a:prstGeom>
          </p:spPr>
        </p:pic>
        <p:pic>
          <p:nvPicPr>
            <p:cNvPr id="24" name="Graphic 23" descr="Question Mark with solid fill">
              <a:extLst>
                <a:ext uri="{FF2B5EF4-FFF2-40B4-BE49-F238E27FC236}">
                  <a16:creationId xmlns:a16="http://schemas.microsoft.com/office/drawing/2014/main" id="{2BDF18DA-A91B-910E-37B1-7C4758AB3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362402">
              <a:off x="4431006" y="2085864"/>
              <a:ext cx="706145" cy="706145"/>
            </a:xfrm>
            <a:prstGeom prst="rect">
              <a:avLst/>
            </a:prstGeom>
          </p:spPr>
        </p:pic>
        <p:pic>
          <p:nvPicPr>
            <p:cNvPr id="25" name="Graphic 24" descr="Question Mark with solid fill">
              <a:extLst>
                <a:ext uri="{FF2B5EF4-FFF2-40B4-BE49-F238E27FC236}">
                  <a16:creationId xmlns:a16="http://schemas.microsoft.com/office/drawing/2014/main" id="{1F5E2786-3E4D-50C6-F5B4-BD9A945E5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98997">
              <a:off x="6648618" y="2510398"/>
              <a:ext cx="706145" cy="706145"/>
            </a:xfrm>
            <a:prstGeom prst="rect">
              <a:avLst/>
            </a:prstGeom>
          </p:spPr>
        </p:pic>
        <p:pic>
          <p:nvPicPr>
            <p:cNvPr id="26" name="Graphic 25" descr="Question Mark with solid fill">
              <a:extLst>
                <a:ext uri="{FF2B5EF4-FFF2-40B4-BE49-F238E27FC236}">
                  <a16:creationId xmlns:a16="http://schemas.microsoft.com/office/drawing/2014/main" id="{04A51DD8-B5C0-390E-A1AB-5F95B8C2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98997">
              <a:off x="6162699" y="1583744"/>
              <a:ext cx="584003" cy="584003"/>
            </a:xfrm>
            <a:prstGeom prst="rect">
              <a:avLst/>
            </a:prstGeom>
          </p:spPr>
        </p:pic>
        <p:pic>
          <p:nvPicPr>
            <p:cNvPr id="27" name="Graphic 26" descr="Question Mark with solid fill">
              <a:extLst>
                <a:ext uri="{FF2B5EF4-FFF2-40B4-BE49-F238E27FC236}">
                  <a16:creationId xmlns:a16="http://schemas.microsoft.com/office/drawing/2014/main" id="{A821147C-25E3-202B-097F-BBBD6221F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792843">
              <a:off x="5317256" y="1391080"/>
              <a:ext cx="688002" cy="688002"/>
            </a:xfrm>
            <a:prstGeom prst="rect">
              <a:avLst/>
            </a:prstGeom>
          </p:spPr>
        </p:pic>
        <p:pic>
          <p:nvPicPr>
            <p:cNvPr id="28" name="Graphic 27" descr="Question Mark with solid fill">
              <a:extLst>
                <a:ext uri="{FF2B5EF4-FFF2-40B4-BE49-F238E27FC236}">
                  <a16:creationId xmlns:a16="http://schemas.microsoft.com/office/drawing/2014/main" id="{9EDBBBDA-10A5-92FB-8892-D430621653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139060">
              <a:off x="3874659" y="2234693"/>
              <a:ext cx="584003" cy="584003"/>
            </a:xfrm>
            <a:prstGeom prst="rect">
              <a:avLst/>
            </a:prstGeom>
          </p:spPr>
        </p:pic>
        <p:pic>
          <p:nvPicPr>
            <p:cNvPr id="29" name="Graphic 28" descr="Question Mark with solid fill">
              <a:extLst>
                <a:ext uri="{FF2B5EF4-FFF2-40B4-BE49-F238E27FC236}">
                  <a16:creationId xmlns:a16="http://schemas.microsoft.com/office/drawing/2014/main" id="{4A7A809E-47E4-5DCC-41BD-242C5DD40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7366164">
              <a:off x="4406534" y="3271219"/>
              <a:ext cx="584003" cy="584003"/>
            </a:xfrm>
            <a:prstGeom prst="rect">
              <a:avLst/>
            </a:prstGeom>
          </p:spPr>
        </p:pic>
        <p:pic>
          <p:nvPicPr>
            <p:cNvPr id="30" name="Graphic 29" descr="Question Mark with solid fill">
              <a:extLst>
                <a:ext uri="{FF2B5EF4-FFF2-40B4-BE49-F238E27FC236}">
                  <a16:creationId xmlns:a16="http://schemas.microsoft.com/office/drawing/2014/main" id="{F0122035-58B5-104B-C929-1A60AAA90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3392842">
              <a:off x="7177971" y="3011938"/>
              <a:ext cx="584003" cy="584003"/>
            </a:xfrm>
            <a:prstGeom prst="rect">
              <a:avLst/>
            </a:prstGeom>
          </p:spPr>
        </p:pic>
        <p:pic>
          <p:nvPicPr>
            <p:cNvPr id="31" name="Graphic 30" descr="Question Mark with solid fill">
              <a:extLst>
                <a:ext uri="{FF2B5EF4-FFF2-40B4-BE49-F238E27FC236}">
                  <a16:creationId xmlns:a16="http://schemas.microsoft.com/office/drawing/2014/main" id="{2ED363A5-F632-539B-F959-440935AA6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20994" y="1009693"/>
              <a:ext cx="584003" cy="584003"/>
            </a:xfrm>
            <a:prstGeom prst="rect">
              <a:avLst/>
            </a:prstGeom>
          </p:spPr>
        </p:pic>
        <p:pic>
          <p:nvPicPr>
            <p:cNvPr id="32" name="Graphic 31" descr="Question Mark with solid fill">
              <a:extLst>
                <a:ext uri="{FF2B5EF4-FFF2-40B4-BE49-F238E27FC236}">
                  <a16:creationId xmlns:a16="http://schemas.microsoft.com/office/drawing/2014/main" id="{B050501B-6217-9B72-A73E-FCA2F2B94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498959">
              <a:off x="7272053" y="2454273"/>
              <a:ext cx="489786" cy="489786"/>
            </a:xfrm>
            <a:prstGeom prst="rect">
              <a:avLst/>
            </a:prstGeom>
          </p:spPr>
        </p:pic>
        <p:pic>
          <p:nvPicPr>
            <p:cNvPr id="33" name="Graphic 32" descr="Question Mark with solid fill">
              <a:extLst>
                <a:ext uri="{FF2B5EF4-FFF2-40B4-BE49-F238E27FC236}">
                  <a16:creationId xmlns:a16="http://schemas.microsoft.com/office/drawing/2014/main" id="{62B84E4D-0F4D-27C7-2C1C-F7E9C291B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547860">
              <a:off x="3852545" y="2762068"/>
              <a:ext cx="489786" cy="489786"/>
            </a:xfrm>
            <a:prstGeom prst="rect">
              <a:avLst/>
            </a:prstGeom>
          </p:spPr>
        </p:pic>
        <p:pic>
          <p:nvPicPr>
            <p:cNvPr id="34" name="Graphic 33" descr="Question Mark with solid fill">
              <a:extLst>
                <a:ext uri="{FF2B5EF4-FFF2-40B4-BE49-F238E27FC236}">
                  <a16:creationId xmlns:a16="http://schemas.microsoft.com/office/drawing/2014/main" id="{BC0D3B12-EF1D-E9B7-B284-1DA7A63C5C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3162836">
              <a:off x="6245461" y="1127657"/>
              <a:ext cx="489786" cy="4897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104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tial Circle 35">
            <a:extLst>
              <a:ext uri="{FF2B5EF4-FFF2-40B4-BE49-F238E27FC236}">
                <a16:creationId xmlns:a16="http://schemas.microsoft.com/office/drawing/2014/main" id="{E5BE2485-922D-7631-B478-ACA1233A7E05}"/>
              </a:ext>
            </a:extLst>
          </p:cNvPr>
          <p:cNvSpPr/>
          <p:nvPr/>
        </p:nvSpPr>
        <p:spPr>
          <a:xfrm>
            <a:off x="57718" y="6390015"/>
            <a:ext cx="12076564" cy="955330"/>
          </a:xfrm>
          <a:prstGeom prst="pie">
            <a:avLst>
              <a:gd name="adj1" fmla="val 10799428"/>
              <a:gd name="adj2" fmla="val 21595949"/>
            </a:avLst>
          </a:prstGeom>
          <a:solidFill>
            <a:srgbClr val="00CC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EB5A2A-C72D-68A6-3010-874229165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002060"/>
                </a:solidFill>
              </a:rPr>
              <a:t>Dudas de la clase anterior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0C39D6-049A-68EB-84B6-27917C7FB7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5</a:t>
            </a:fld>
            <a:endParaRPr lang="es-PE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2AB794-E9AF-8392-1074-7AD5DEC540E1}"/>
              </a:ext>
            </a:extLst>
          </p:cNvPr>
          <p:cNvSpPr txBox="1"/>
          <p:nvPr/>
        </p:nvSpPr>
        <p:spPr>
          <a:xfrm>
            <a:off x="2426173" y="3833284"/>
            <a:ext cx="22507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Estructura repetitiva </a:t>
            </a:r>
            <a:r>
              <a:rPr lang="es-ES" sz="24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for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DD95DF-97A1-2AAC-038E-006ECA4EB6A8}"/>
              </a:ext>
            </a:extLst>
          </p:cNvPr>
          <p:cNvSpPr txBox="1"/>
          <p:nvPr/>
        </p:nvSpPr>
        <p:spPr>
          <a:xfrm>
            <a:off x="3172706" y="1431029"/>
            <a:ext cx="22507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Contador interno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BC674E-F065-FCC6-27A6-8ACAB7847C8F}"/>
              </a:ext>
            </a:extLst>
          </p:cNvPr>
          <p:cNvSpPr txBox="1"/>
          <p:nvPr/>
        </p:nvSpPr>
        <p:spPr>
          <a:xfrm>
            <a:off x="7173681" y="1346427"/>
            <a:ext cx="22507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¿Qué significan </a:t>
            </a:r>
            <a:b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</a:br>
            <a:r>
              <a:rPr lang="es-ES" sz="2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i++ / i--?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0730D2-9C9C-595D-7236-1A902235981F}"/>
              </a:ext>
            </a:extLst>
          </p:cNvPr>
          <p:cNvSpPr txBox="1"/>
          <p:nvPr/>
        </p:nvSpPr>
        <p:spPr>
          <a:xfrm>
            <a:off x="7993386" y="3228641"/>
            <a:ext cx="22507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400" b="1" dirty="0">
                <a:solidFill>
                  <a:srgbClr val="C00000"/>
                </a:solidFill>
              </a:rPr>
              <a:t>¿Qué significan </a:t>
            </a:r>
            <a:br>
              <a:rPr lang="it-IT" sz="2400" b="1" dirty="0">
                <a:solidFill>
                  <a:srgbClr val="C00000"/>
                </a:solidFill>
              </a:rPr>
            </a:br>
            <a:r>
              <a:rPr lang="it-IT" sz="2400" b="1" dirty="0">
                <a:solidFill>
                  <a:srgbClr val="C00000"/>
                </a:solidFill>
              </a:rPr>
              <a:t>i+=2 / i-=5?</a:t>
            </a:r>
            <a:endParaRPr lang="en-US" sz="2400" b="1" dirty="0">
              <a:solidFill>
                <a:srgbClr val="C00000"/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99E9C2-BED9-0828-65C0-644FF283E3A6}"/>
              </a:ext>
            </a:extLst>
          </p:cNvPr>
          <p:cNvGrpSpPr/>
          <p:nvPr/>
        </p:nvGrpSpPr>
        <p:grpSpPr>
          <a:xfrm>
            <a:off x="4141120" y="1436071"/>
            <a:ext cx="3909429" cy="5421929"/>
            <a:chOff x="3852545" y="1009693"/>
            <a:chExt cx="3909429" cy="542192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AEA354E-F701-2FDC-B9FF-6AC5E2A48027}"/>
                </a:ext>
              </a:extLst>
            </p:cNvPr>
            <p:cNvSpPr/>
            <p:nvPr/>
          </p:nvSpPr>
          <p:spPr>
            <a:xfrm>
              <a:off x="4356243" y="1695236"/>
              <a:ext cx="2722652" cy="4736386"/>
            </a:xfrm>
            <a:custGeom>
              <a:avLst/>
              <a:gdLst>
                <a:gd name="connsiteX0" fmla="*/ 1119883 w 2804845"/>
                <a:gd name="connsiteY0" fmla="*/ 4736386 h 4736386"/>
                <a:gd name="connsiteX1" fmla="*/ 2024009 w 2804845"/>
                <a:gd name="connsiteY1" fmla="*/ 4736386 h 4736386"/>
                <a:gd name="connsiteX2" fmla="*/ 1921267 w 2804845"/>
                <a:gd name="connsiteY2" fmla="*/ 3883631 h 4736386"/>
                <a:gd name="connsiteX3" fmla="*/ 1910993 w 2804845"/>
                <a:gd name="connsiteY3" fmla="*/ 3575407 h 4736386"/>
                <a:gd name="connsiteX4" fmla="*/ 1972638 w 2804845"/>
                <a:gd name="connsiteY4" fmla="*/ 3226085 h 4736386"/>
                <a:gd name="connsiteX5" fmla="*/ 1952090 w 2804845"/>
                <a:gd name="connsiteY5" fmla="*/ 2948683 h 4736386"/>
                <a:gd name="connsiteX6" fmla="*/ 1839074 w 2804845"/>
                <a:gd name="connsiteY6" fmla="*/ 2661007 h 4736386"/>
                <a:gd name="connsiteX7" fmla="*/ 2804845 w 2804845"/>
                <a:gd name="connsiteY7" fmla="*/ 1705510 h 4736386"/>
                <a:gd name="connsiteX8" fmla="*/ 2671281 w 2804845"/>
                <a:gd name="connsiteY8" fmla="*/ 1602768 h 4736386"/>
                <a:gd name="connsiteX9" fmla="*/ 1767155 w 2804845"/>
                <a:gd name="connsiteY9" fmla="*/ 2373330 h 4736386"/>
                <a:gd name="connsiteX10" fmla="*/ 1643865 w 2804845"/>
                <a:gd name="connsiteY10" fmla="*/ 2065106 h 4736386"/>
                <a:gd name="connsiteX11" fmla="*/ 1633591 w 2804845"/>
                <a:gd name="connsiteY11" fmla="*/ 1695236 h 4736386"/>
                <a:gd name="connsiteX12" fmla="*/ 1633591 w 2804845"/>
                <a:gd name="connsiteY12" fmla="*/ 1448656 h 4736386"/>
                <a:gd name="connsiteX13" fmla="*/ 1633591 w 2804845"/>
                <a:gd name="connsiteY13" fmla="*/ 1232899 h 4736386"/>
                <a:gd name="connsiteX14" fmla="*/ 1664413 w 2804845"/>
                <a:gd name="connsiteY14" fmla="*/ 1037690 h 4736386"/>
                <a:gd name="connsiteX15" fmla="*/ 1715784 w 2804845"/>
                <a:gd name="connsiteY15" fmla="*/ 565079 h 4736386"/>
                <a:gd name="connsiteX16" fmla="*/ 1818526 w 2804845"/>
                <a:gd name="connsiteY16" fmla="*/ 20548 h 4736386"/>
                <a:gd name="connsiteX17" fmla="*/ 1613042 w 2804845"/>
                <a:gd name="connsiteY17" fmla="*/ 0 h 4736386"/>
                <a:gd name="connsiteX18" fmla="*/ 1417833 w 2804845"/>
                <a:gd name="connsiteY18" fmla="*/ 1160980 h 4736386"/>
                <a:gd name="connsiteX19" fmla="*/ 1345914 w 2804845"/>
                <a:gd name="connsiteY19" fmla="*/ 1910993 h 4736386"/>
                <a:gd name="connsiteX20" fmla="*/ 1335640 w 2804845"/>
                <a:gd name="connsiteY20" fmla="*/ 2352782 h 4736386"/>
                <a:gd name="connsiteX21" fmla="*/ 770561 w 2804845"/>
                <a:gd name="connsiteY21" fmla="*/ 1613043 h 4736386"/>
                <a:gd name="connsiteX22" fmla="*/ 523982 w 2804845"/>
                <a:gd name="connsiteY22" fmla="*/ 1428108 h 4736386"/>
                <a:gd name="connsiteX23" fmla="*/ 10274 w 2804845"/>
                <a:gd name="connsiteY23" fmla="*/ 1171254 h 4736386"/>
                <a:gd name="connsiteX24" fmla="*/ 0 w 2804845"/>
                <a:gd name="connsiteY24" fmla="*/ 1191802 h 4736386"/>
                <a:gd name="connsiteX25" fmla="*/ 565078 w 2804845"/>
                <a:gd name="connsiteY25" fmla="*/ 1623317 h 4736386"/>
                <a:gd name="connsiteX26" fmla="*/ 1089060 w 2804845"/>
                <a:gd name="connsiteY26" fmla="*/ 2465798 h 4736386"/>
                <a:gd name="connsiteX27" fmla="*/ 1315092 w 2804845"/>
                <a:gd name="connsiteY27" fmla="*/ 3051425 h 4736386"/>
                <a:gd name="connsiteX28" fmla="*/ 1171254 w 2804845"/>
                <a:gd name="connsiteY28" fmla="*/ 3616503 h 4736386"/>
                <a:gd name="connsiteX29" fmla="*/ 1191802 w 2804845"/>
                <a:gd name="connsiteY29" fmla="*/ 3832261 h 4736386"/>
                <a:gd name="connsiteX30" fmla="*/ 1119883 w 2804845"/>
                <a:gd name="connsiteY30" fmla="*/ 4736386 h 4736386"/>
                <a:gd name="connsiteX0" fmla="*/ 1119883 w 2804845"/>
                <a:gd name="connsiteY0" fmla="*/ 4736386 h 4736386"/>
                <a:gd name="connsiteX1" fmla="*/ 2024009 w 2804845"/>
                <a:gd name="connsiteY1" fmla="*/ 4736386 h 4736386"/>
                <a:gd name="connsiteX2" fmla="*/ 1921267 w 2804845"/>
                <a:gd name="connsiteY2" fmla="*/ 3883631 h 4736386"/>
                <a:gd name="connsiteX3" fmla="*/ 1910993 w 2804845"/>
                <a:gd name="connsiteY3" fmla="*/ 3575407 h 4736386"/>
                <a:gd name="connsiteX4" fmla="*/ 1972638 w 2804845"/>
                <a:gd name="connsiteY4" fmla="*/ 3226085 h 4736386"/>
                <a:gd name="connsiteX5" fmla="*/ 1952090 w 2804845"/>
                <a:gd name="connsiteY5" fmla="*/ 2948683 h 4736386"/>
                <a:gd name="connsiteX6" fmla="*/ 1839074 w 2804845"/>
                <a:gd name="connsiteY6" fmla="*/ 2661007 h 4736386"/>
                <a:gd name="connsiteX7" fmla="*/ 2804845 w 2804845"/>
                <a:gd name="connsiteY7" fmla="*/ 1705510 h 4736386"/>
                <a:gd name="connsiteX8" fmla="*/ 2671281 w 2804845"/>
                <a:gd name="connsiteY8" fmla="*/ 1602768 h 4736386"/>
                <a:gd name="connsiteX9" fmla="*/ 1767155 w 2804845"/>
                <a:gd name="connsiteY9" fmla="*/ 2373330 h 4736386"/>
                <a:gd name="connsiteX10" fmla="*/ 1643865 w 2804845"/>
                <a:gd name="connsiteY10" fmla="*/ 2065106 h 4736386"/>
                <a:gd name="connsiteX11" fmla="*/ 1633591 w 2804845"/>
                <a:gd name="connsiteY11" fmla="*/ 1695236 h 4736386"/>
                <a:gd name="connsiteX12" fmla="*/ 1633591 w 2804845"/>
                <a:gd name="connsiteY12" fmla="*/ 1448656 h 4736386"/>
                <a:gd name="connsiteX13" fmla="*/ 1633591 w 2804845"/>
                <a:gd name="connsiteY13" fmla="*/ 1232899 h 4736386"/>
                <a:gd name="connsiteX14" fmla="*/ 1664413 w 2804845"/>
                <a:gd name="connsiteY14" fmla="*/ 1037690 h 4736386"/>
                <a:gd name="connsiteX15" fmla="*/ 1715784 w 2804845"/>
                <a:gd name="connsiteY15" fmla="*/ 565079 h 4736386"/>
                <a:gd name="connsiteX16" fmla="*/ 1726059 w 2804845"/>
                <a:gd name="connsiteY16" fmla="*/ 20548 h 4736386"/>
                <a:gd name="connsiteX17" fmla="*/ 1613042 w 2804845"/>
                <a:gd name="connsiteY17" fmla="*/ 0 h 4736386"/>
                <a:gd name="connsiteX18" fmla="*/ 1417833 w 2804845"/>
                <a:gd name="connsiteY18" fmla="*/ 1160980 h 4736386"/>
                <a:gd name="connsiteX19" fmla="*/ 1345914 w 2804845"/>
                <a:gd name="connsiteY19" fmla="*/ 1910993 h 4736386"/>
                <a:gd name="connsiteX20" fmla="*/ 1335640 w 2804845"/>
                <a:gd name="connsiteY20" fmla="*/ 2352782 h 4736386"/>
                <a:gd name="connsiteX21" fmla="*/ 770561 w 2804845"/>
                <a:gd name="connsiteY21" fmla="*/ 1613043 h 4736386"/>
                <a:gd name="connsiteX22" fmla="*/ 523982 w 2804845"/>
                <a:gd name="connsiteY22" fmla="*/ 1428108 h 4736386"/>
                <a:gd name="connsiteX23" fmla="*/ 10274 w 2804845"/>
                <a:gd name="connsiteY23" fmla="*/ 1171254 h 4736386"/>
                <a:gd name="connsiteX24" fmla="*/ 0 w 2804845"/>
                <a:gd name="connsiteY24" fmla="*/ 1191802 h 4736386"/>
                <a:gd name="connsiteX25" fmla="*/ 565078 w 2804845"/>
                <a:gd name="connsiteY25" fmla="*/ 1623317 h 4736386"/>
                <a:gd name="connsiteX26" fmla="*/ 1089060 w 2804845"/>
                <a:gd name="connsiteY26" fmla="*/ 2465798 h 4736386"/>
                <a:gd name="connsiteX27" fmla="*/ 1315092 w 2804845"/>
                <a:gd name="connsiteY27" fmla="*/ 3051425 h 4736386"/>
                <a:gd name="connsiteX28" fmla="*/ 1171254 w 2804845"/>
                <a:gd name="connsiteY28" fmla="*/ 3616503 h 4736386"/>
                <a:gd name="connsiteX29" fmla="*/ 1191802 w 2804845"/>
                <a:gd name="connsiteY29" fmla="*/ 3832261 h 4736386"/>
                <a:gd name="connsiteX30" fmla="*/ 1119883 w 2804845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1839074 w 2722652"/>
                <a:gd name="connsiteY6" fmla="*/ 2661007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315092 w 2722652"/>
                <a:gd name="connsiteY27" fmla="*/ 305142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1839074 w 2722652"/>
                <a:gd name="connsiteY6" fmla="*/ 2661007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972638 w 2722652"/>
                <a:gd name="connsiteY4" fmla="*/ 3226085 h 4736386"/>
                <a:gd name="connsiteX5" fmla="*/ 1952090 w 2722652"/>
                <a:gd name="connsiteY5" fmla="*/ 294868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880171 w 2722652"/>
                <a:gd name="connsiteY4" fmla="*/ 3174714 h 4736386"/>
                <a:gd name="connsiteX5" fmla="*/ 1952090 w 2722652"/>
                <a:gd name="connsiteY5" fmla="*/ 294868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  <a:gd name="connsiteX0" fmla="*/ 1119883 w 2722652"/>
                <a:gd name="connsiteY0" fmla="*/ 4736386 h 4736386"/>
                <a:gd name="connsiteX1" fmla="*/ 2024009 w 2722652"/>
                <a:gd name="connsiteY1" fmla="*/ 4736386 h 4736386"/>
                <a:gd name="connsiteX2" fmla="*/ 1921267 w 2722652"/>
                <a:gd name="connsiteY2" fmla="*/ 3883631 h 4736386"/>
                <a:gd name="connsiteX3" fmla="*/ 1910993 w 2722652"/>
                <a:gd name="connsiteY3" fmla="*/ 3575407 h 4736386"/>
                <a:gd name="connsiteX4" fmla="*/ 1880171 w 2722652"/>
                <a:gd name="connsiteY4" fmla="*/ 3174714 h 4736386"/>
                <a:gd name="connsiteX5" fmla="*/ 1921268 w 2722652"/>
                <a:gd name="connsiteY5" fmla="*/ 2897313 h 4736386"/>
                <a:gd name="connsiteX6" fmla="*/ 2024009 w 2722652"/>
                <a:gd name="connsiteY6" fmla="*/ 2609636 h 4736386"/>
                <a:gd name="connsiteX7" fmla="*/ 2722652 w 2722652"/>
                <a:gd name="connsiteY7" fmla="*/ 1695236 h 4736386"/>
                <a:gd name="connsiteX8" fmla="*/ 2671281 w 2722652"/>
                <a:gd name="connsiteY8" fmla="*/ 1602768 h 4736386"/>
                <a:gd name="connsiteX9" fmla="*/ 1767155 w 2722652"/>
                <a:gd name="connsiteY9" fmla="*/ 2373330 h 4736386"/>
                <a:gd name="connsiteX10" fmla="*/ 1643865 w 2722652"/>
                <a:gd name="connsiteY10" fmla="*/ 2065106 h 4736386"/>
                <a:gd name="connsiteX11" fmla="*/ 1633591 w 2722652"/>
                <a:gd name="connsiteY11" fmla="*/ 1695236 h 4736386"/>
                <a:gd name="connsiteX12" fmla="*/ 1633591 w 2722652"/>
                <a:gd name="connsiteY12" fmla="*/ 1448656 h 4736386"/>
                <a:gd name="connsiteX13" fmla="*/ 1633591 w 2722652"/>
                <a:gd name="connsiteY13" fmla="*/ 1232899 h 4736386"/>
                <a:gd name="connsiteX14" fmla="*/ 1664413 w 2722652"/>
                <a:gd name="connsiteY14" fmla="*/ 1037690 h 4736386"/>
                <a:gd name="connsiteX15" fmla="*/ 1715784 w 2722652"/>
                <a:gd name="connsiteY15" fmla="*/ 565079 h 4736386"/>
                <a:gd name="connsiteX16" fmla="*/ 1726059 w 2722652"/>
                <a:gd name="connsiteY16" fmla="*/ 20548 h 4736386"/>
                <a:gd name="connsiteX17" fmla="*/ 1613042 w 2722652"/>
                <a:gd name="connsiteY17" fmla="*/ 0 h 4736386"/>
                <a:gd name="connsiteX18" fmla="*/ 1417833 w 2722652"/>
                <a:gd name="connsiteY18" fmla="*/ 1160980 h 4736386"/>
                <a:gd name="connsiteX19" fmla="*/ 1345914 w 2722652"/>
                <a:gd name="connsiteY19" fmla="*/ 1910993 h 4736386"/>
                <a:gd name="connsiteX20" fmla="*/ 1335640 w 2722652"/>
                <a:gd name="connsiteY20" fmla="*/ 2352782 h 4736386"/>
                <a:gd name="connsiteX21" fmla="*/ 770561 w 2722652"/>
                <a:gd name="connsiteY21" fmla="*/ 1613043 h 4736386"/>
                <a:gd name="connsiteX22" fmla="*/ 523982 w 2722652"/>
                <a:gd name="connsiteY22" fmla="*/ 1428108 h 4736386"/>
                <a:gd name="connsiteX23" fmla="*/ 10274 w 2722652"/>
                <a:gd name="connsiteY23" fmla="*/ 1171254 h 4736386"/>
                <a:gd name="connsiteX24" fmla="*/ 0 w 2722652"/>
                <a:gd name="connsiteY24" fmla="*/ 1191802 h 4736386"/>
                <a:gd name="connsiteX25" fmla="*/ 565078 w 2722652"/>
                <a:gd name="connsiteY25" fmla="*/ 1623317 h 4736386"/>
                <a:gd name="connsiteX26" fmla="*/ 1089060 w 2722652"/>
                <a:gd name="connsiteY26" fmla="*/ 2465798 h 4736386"/>
                <a:gd name="connsiteX27" fmla="*/ 1212351 w 2722652"/>
                <a:gd name="connsiteY27" fmla="*/ 2979505 h 4736386"/>
                <a:gd name="connsiteX28" fmla="*/ 1171254 w 2722652"/>
                <a:gd name="connsiteY28" fmla="*/ 3616503 h 4736386"/>
                <a:gd name="connsiteX29" fmla="*/ 1191802 w 2722652"/>
                <a:gd name="connsiteY29" fmla="*/ 3832261 h 4736386"/>
                <a:gd name="connsiteX30" fmla="*/ 1119883 w 2722652"/>
                <a:gd name="connsiteY30" fmla="*/ 4736386 h 473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722652" h="4736386">
                  <a:moveTo>
                    <a:pt x="1119883" y="4736386"/>
                  </a:moveTo>
                  <a:lnTo>
                    <a:pt x="2024009" y="4736386"/>
                  </a:lnTo>
                  <a:lnTo>
                    <a:pt x="1921267" y="3883631"/>
                  </a:lnTo>
                  <a:lnTo>
                    <a:pt x="1910993" y="3575407"/>
                  </a:lnTo>
                  <a:lnTo>
                    <a:pt x="1880171" y="3174714"/>
                  </a:lnTo>
                  <a:lnTo>
                    <a:pt x="1921268" y="2897313"/>
                  </a:lnTo>
                  <a:lnTo>
                    <a:pt x="2024009" y="2609636"/>
                  </a:lnTo>
                  <a:lnTo>
                    <a:pt x="2722652" y="1695236"/>
                  </a:lnTo>
                  <a:lnTo>
                    <a:pt x="2671281" y="1602768"/>
                  </a:lnTo>
                  <a:lnTo>
                    <a:pt x="1767155" y="2373330"/>
                  </a:lnTo>
                  <a:lnTo>
                    <a:pt x="1643865" y="2065106"/>
                  </a:lnTo>
                  <a:lnTo>
                    <a:pt x="1633591" y="1695236"/>
                  </a:lnTo>
                  <a:lnTo>
                    <a:pt x="1633591" y="1448656"/>
                  </a:lnTo>
                  <a:lnTo>
                    <a:pt x="1633591" y="1232899"/>
                  </a:lnTo>
                  <a:lnTo>
                    <a:pt x="1664413" y="1037690"/>
                  </a:lnTo>
                  <a:lnTo>
                    <a:pt x="1715784" y="565079"/>
                  </a:lnTo>
                  <a:lnTo>
                    <a:pt x="1726059" y="20548"/>
                  </a:lnTo>
                  <a:lnTo>
                    <a:pt x="1613042" y="0"/>
                  </a:lnTo>
                  <a:lnTo>
                    <a:pt x="1417833" y="1160980"/>
                  </a:lnTo>
                  <a:lnTo>
                    <a:pt x="1345914" y="1910993"/>
                  </a:lnTo>
                  <a:lnTo>
                    <a:pt x="1335640" y="2352782"/>
                  </a:lnTo>
                  <a:lnTo>
                    <a:pt x="770561" y="1613043"/>
                  </a:lnTo>
                  <a:lnTo>
                    <a:pt x="523982" y="1428108"/>
                  </a:lnTo>
                  <a:lnTo>
                    <a:pt x="10274" y="1171254"/>
                  </a:lnTo>
                  <a:lnTo>
                    <a:pt x="0" y="1191802"/>
                  </a:lnTo>
                  <a:lnTo>
                    <a:pt x="565078" y="1623317"/>
                  </a:lnTo>
                  <a:lnTo>
                    <a:pt x="1089060" y="2465798"/>
                  </a:lnTo>
                  <a:lnTo>
                    <a:pt x="1212351" y="2979505"/>
                  </a:lnTo>
                  <a:lnTo>
                    <a:pt x="1171254" y="3616503"/>
                  </a:lnTo>
                  <a:lnTo>
                    <a:pt x="1191802" y="3832261"/>
                  </a:lnTo>
                  <a:lnTo>
                    <a:pt x="1119883" y="473638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BA7609">
                    <a:shade val="30000"/>
                    <a:satMod val="115000"/>
                  </a:srgbClr>
                </a:gs>
                <a:gs pos="50000">
                  <a:srgbClr val="BA7609">
                    <a:shade val="67500"/>
                    <a:satMod val="115000"/>
                  </a:srgbClr>
                </a:gs>
                <a:gs pos="100000">
                  <a:srgbClr val="BA7609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Graphic 21" descr="Question Mark with solid fill">
              <a:extLst>
                <a:ext uri="{FF2B5EF4-FFF2-40B4-BE49-F238E27FC236}">
                  <a16:creationId xmlns:a16="http://schemas.microsoft.com/office/drawing/2014/main" id="{4C01D168-3A23-A38B-AD82-A009186E34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960193">
              <a:off x="5863913" y="2745129"/>
              <a:ext cx="1040420" cy="1040420"/>
            </a:xfrm>
            <a:prstGeom prst="rect">
              <a:avLst/>
            </a:prstGeom>
          </p:spPr>
        </p:pic>
        <p:pic>
          <p:nvPicPr>
            <p:cNvPr id="23" name="Graphic 22" descr="Question Mark with solid fill">
              <a:extLst>
                <a:ext uri="{FF2B5EF4-FFF2-40B4-BE49-F238E27FC236}">
                  <a16:creationId xmlns:a16="http://schemas.microsoft.com/office/drawing/2014/main" id="{48D055FE-0AE3-BF5B-B573-CD9980E88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1175392">
              <a:off x="4911083" y="2406271"/>
              <a:ext cx="914400" cy="914400"/>
            </a:xfrm>
            <a:prstGeom prst="rect">
              <a:avLst/>
            </a:prstGeom>
          </p:spPr>
        </p:pic>
        <p:pic>
          <p:nvPicPr>
            <p:cNvPr id="24" name="Graphic 23" descr="Question Mark with solid fill">
              <a:extLst>
                <a:ext uri="{FF2B5EF4-FFF2-40B4-BE49-F238E27FC236}">
                  <a16:creationId xmlns:a16="http://schemas.microsoft.com/office/drawing/2014/main" id="{2BDF18DA-A91B-910E-37B1-7C4758AB3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362402">
              <a:off x="4431006" y="2085864"/>
              <a:ext cx="706145" cy="706145"/>
            </a:xfrm>
            <a:prstGeom prst="rect">
              <a:avLst/>
            </a:prstGeom>
          </p:spPr>
        </p:pic>
        <p:pic>
          <p:nvPicPr>
            <p:cNvPr id="25" name="Graphic 24" descr="Question Mark with solid fill">
              <a:extLst>
                <a:ext uri="{FF2B5EF4-FFF2-40B4-BE49-F238E27FC236}">
                  <a16:creationId xmlns:a16="http://schemas.microsoft.com/office/drawing/2014/main" id="{1F5E2786-3E4D-50C6-F5B4-BD9A945E5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98997">
              <a:off x="6648618" y="2510398"/>
              <a:ext cx="706145" cy="706145"/>
            </a:xfrm>
            <a:prstGeom prst="rect">
              <a:avLst/>
            </a:prstGeom>
          </p:spPr>
        </p:pic>
        <p:pic>
          <p:nvPicPr>
            <p:cNvPr id="26" name="Graphic 25" descr="Question Mark with solid fill">
              <a:extLst>
                <a:ext uri="{FF2B5EF4-FFF2-40B4-BE49-F238E27FC236}">
                  <a16:creationId xmlns:a16="http://schemas.microsoft.com/office/drawing/2014/main" id="{04A51DD8-B5C0-390E-A1AB-5F95B8C25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98997">
              <a:off x="6162699" y="1583744"/>
              <a:ext cx="584003" cy="584003"/>
            </a:xfrm>
            <a:prstGeom prst="rect">
              <a:avLst/>
            </a:prstGeom>
          </p:spPr>
        </p:pic>
        <p:pic>
          <p:nvPicPr>
            <p:cNvPr id="27" name="Graphic 26" descr="Question Mark with solid fill">
              <a:extLst>
                <a:ext uri="{FF2B5EF4-FFF2-40B4-BE49-F238E27FC236}">
                  <a16:creationId xmlns:a16="http://schemas.microsoft.com/office/drawing/2014/main" id="{A821147C-25E3-202B-097F-BBBD6221F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792843">
              <a:off x="5317256" y="1391080"/>
              <a:ext cx="688002" cy="688002"/>
            </a:xfrm>
            <a:prstGeom prst="rect">
              <a:avLst/>
            </a:prstGeom>
          </p:spPr>
        </p:pic>
        <p:pic>
          <p:nvPicPr>
            <p:cNvPr id="28" name="Graphic 27" descr="Question Mark with solid fill">
              <a:extLst>
                <a:ext uri="{FF2B5EF4-FFF2-40B4-BE49-F238E27FC236}">
                  <a16:creationId xmlns:a16="http://schemas.microsoft.com/office/drawing/2014/main" id="{9EDBBBDA-10A5-92FB-8892-D430621653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139060">
              <a:off x="3874659" y="2234693"/>
              <a:ext cx="584003" cy="584003"/>
            </a:xfrm>
            <a:prstGeom prst="rect">
              <a:avLst/>
            </a:prstGeom>
          </p:spPr>
        </p:pic>
        <p:pic>
          <p:nvPicPr>
            <p:cNvPr id="29" name="Graphic 28" descr="Question Mark with solid fill">
              <a:extLst>
                <a:ext uri="{FF2B5EF4-FFF2-40B4-BE49-F238E27FC236}">
                  <a16:creationId xmlns:a16="http://schemas.microsoft.com/office/drawing/2014/main" id="{4A7A809E-47E4-5DCC-41BD-242C5DD40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7366164">
              <a:off x="4406534" y="3271219"/>
              <a:ext cx="584003" cy="584003"/>
            </a:xfrm>
            <a:prstGeom prst="rect">
              <a:avLst/>
            </a:prstGeom>
          </p:spPr>
        </p:pic>
        <p:pic>
          <p:nvPicPr>
            <p:cNvPr id="30" name="Graphic 29" descr="Question Mark with solid fill">
              <a:extLst>
                <a:ext uri="{FF2B5EF4-FFF2-40B4-BE49-F238E27FC236}">
                  <a16:creationId xmlns:a16="http://schemas.microsoft.com/office/drawing/2014/main" id="{F0122035-58B5-104B-C929-1A60AAA90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3392842">
              <a:off x="7177971" y="3011938"/>
              <a:ext cx="584003" cy="584003"/>
            </a:xfrm>
            <a:prstGeom prst="rect">
              <a:avLst/>
            </a:prstGeom>
          </p:spPr>
        </p:pic>
        <p:pic>
          <p:nvPicPr>
            <p:cNvPr id="31" name="Graphic 30" descr="Question Mark with solid fill">
              <a:extLst>
                <a:ext uri="{FF2B5EF4-FFF2-40B4-BE49-F238E27FC236}">
                  <a16:creationId xmlns:a16="http://schemas.microsoft.com/office/drawing/2014/main" id="{2ED363A5-F632-539B-F959-440935AA6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20994" y="1009693"/>
              <a:ext cx="584003" cy="584003"/>
            </a:xfrm>
            <a:prstGeom prst="rect">
              <a:avLst/>
            </a:prstGeom>
          </p:spPr>
        </p:pic>
        <p:pic>
          <p:nvPicPr>
            <p:cNvPr id="32" name="Graphic 31" descr="Question Mark with solid fill">
              <a:extLst>
                <a:ext uri="{FF2B5EF4-FFF2-40B4-BE49-F238E27FC236}">
                  <a16:creationId xmlns:a16="http://schemas.microsoft.com/office/drawing/2014/main" id="{B050501B-6217-9B72-A73E-FCA2F2B94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498959">
              <a:off x="7272053" y="2454273"/>
              <a:ext cx="489786" cy="489786"/>
            </a:xfrm>
            <a:prstGeom prst="rect">
              <a:avLst/>
            </a:prstGeom>
          </p:spPr>
        </p:pic>
        <p:pic>
          <p:nvPicPr>
            <p:cNvPr id="33" name="Graphic 32" descr="Question Mark with solid fill">
              <a:extLst>
                <a:ext uri="{FF2B5EF4-FFF2-40B4-BE49-F238E27FC236}">
                  <a16:creationId xmlns:a16="http://schemas.microsoft.com/office/drawing/2014/main" id="{62B84E4D-0F4D-27C7-2C1C-F7E9C291B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547860">
              <a:off x="3852545" y="2762068"/>
              <a:ext cx="489786" cy="489786"/>
            </a:xfrm>
            <a:prstGeom prst="rect">
              <a:avLst/>
            </a:prstGeom>
          </p:spPr>
        </p:pic>
        <p:pic>
          <p:nvPicPr>
            <p:cNvPr id="34" name="Graphic 33" descr="Question Mark with solid fill">
              <a:extLst>
                <a:ext uri="{FF2B5EF4-FFF2-40B4-BE49-F238E27FC236}">
                  <a16:creationId xmlns:a16="http://schemas.microsoft.com/office/drawing/2014/main" id="{BC0D3B12-EF1D-E9B7-B284-1DA7A63C5C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3162836">
              <a:off x="6245461" y="1127657"/>
              <a:ext cx="489786" cy="4897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8414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0EF3B4-21BF-4F13-19D8-12C79D4741F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3623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4600F7-1DA8-4B6F-94D5-F0D0A43E9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9883" y="837398"/>
            <a:ext cx="7364361" cy="2417079"/>
          </a:xfrm>
        </p:spPr>
        <p:txBody>
          <a:bodyPr anchor="ctr" anchorCtr="0">
            <a:normAutofit/>
          </a:bodyPr>
          <a:lstStyle/>
          <a:p>
            <a:pPr algn="l"/>
            <a:r>
              <a:rPr lang="es-ES" dirty="0">
                <a:latin typeface="Helvetica"/>
              </a:rPr>
              <a:t>Teoría de Arreglos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CF98275-87D9-43C9-83FC-5A90372C4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09883" y="3429001"/>
            <a:ext cx="7364361" cy="1431758"/>
          </a:xfrm>
        </p:spPr>
        <p:txBody>
          <a:bodyPr>
            <a:normAutofit lnSpcReduction="10000"/>
          </a:bodyPr>
          <a:lstStyle/>
          <a:p>
            <a:pPr algn="l"/>
            <a:r>
              <a:rPr lang="es-ES" sz="4400" b="1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Semana 09</a:t>
            </a:r>
          </a:p>
          <a:p>
            <a:pPr algn="l"/>
            <a:r>
              <a:rPr lang="es-ES" sz="3600" b="1" dirty="0">
                <a:solidFill>
                  <a:schemeClr val="bg1">
                    <a:lumMod val="6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Sesión 17</a:t>
            </a:r>
            <a:endParaRPr lang="en-US" sz="4800" b="1" dirty="0">
              <a:solidFill>
                <a:schemeClr val="bg1">
                  <a:lumMod val="65000"/>
                </a:schemeClr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B251AC-3951-3B47-1B07-C76D85252ACA}"/>
              </a:ext>
            </a:extLst>
          </p:cNvPr>
          <p:cNvSpPr/>
          <p:nvPr/>
        </p:nvSpPr>
        <p:spPr>
          <a:xfrm>
            <a:off x="4109883" y="2871019"/>
            <a:ext cx="8082117" cy="7865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Java logo and symbol, meaning, history, PNG">
            <a:extLst>
              <a:ext uri="{FF2B5EF4-FFF2-40B4-BE49-F238E27FC236}">
                <a16:creationId xmlns:a16="http://schemas.microsoft.com/office/drawing/2014/main" id="{AAB33131-EF3E-5FB0-0827-F338AF1CAE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80" r="54839"/>
          <a:stretch/>
        </p:blipFill>
        <p:spPr bwMode="auto">
          <a:xfrm>
            <a:off x="0" y="-174523"/>
            <a:ext cx="2949677" cy="6858000"/>
          </a:xfrm>
          <a:prstGeom prst="rect">
            <a:avLst/>
          </a:prstGeom>
          <a:noFill/>
          <a:effectLst>
            <a:outerShdw blurRad="152400" dist="1143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781919-DECA-3D78-81A0-35CD43938DF7}"/>
              </a:ext>
            </a:extLst>
          </p:cNvPr>
          <p:cNvSpPr txBox="1"/>
          <p:nvPr/>
        </p:nvSpPr>
        <p:spPr>
          <a:xfrm>
            <a:off x="68827" y="6605045"/>
            <a:ext cx="613532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65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 de: https://1000logos.net/wp-content/uploads/2020/09/Java-Logo.png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77C684-06B1-44CA-9235-D863CE038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83" y="429863"/>
            <a:ext cx="10656217" cy="785528"/>
          </a:xfrm>
        </p:spPr>
        <p:txBody>
          <a:bodyPr/>
          <a:lstStyle/>
          <a:p>
            <a:r>
              <a:rPr lang="es-ES" dirty="0"/>
              <a:t>Conocimientos previos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D4DF39-413F-41FB-80F6-1CF57DEA76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7</a:t>
            </a:fld>
            <a:endParaRPr lang="es-PE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BE97547-6358-4D01-A970-DA2F4BB5922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97583" y="1436914"/>
            <a:ext cx="6966543" cy="4782911"/>
          </a:xfrm>
        </p:spPr>
        <p:txBody>
          <a:bodyPr>
            <a:normAutofit fontScale="85000" lnSpcReduction="20000"/>
          </a:bodyPr>
          <a:lstStyle/>
          <a:p>
            <a:pPr marL="50800" indent="0">
              <a:lnSpc>
                <a:spcPct val="120000"/>
              </a:lnSpc>
              <a:buNone/>
            </a:pPr>
            <a:r>
              <a:rPr lang="es-ES" dirty="0"/>
              <a:t>Observa la imagen y responde:</a:t>
            </a:r>
          </a:p>
          <a:p>
            <a:pPr marL="50800" indent="0">
              <a:lnSpc>
                <a:spcPct val="120000"/>
              </a:lnSpc>
              <a:buNone/>
            </a:pPr>
            <a:endParaRPr lang="es-ES" dirty="0"/>
          </a:p>
          <a:p>
            <a:pPr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¿Qué muestra la imagen?</a:t>
            </a:r>
          </a:p>
          <a:p>
            <a:pPr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La información mostrada ¿tiene alguna relación entre sí?</a:t>
            </a:r>
          </a:p>
          <a:p>
            <a:pPr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¿Cuántas variables necesitarías para almacenar toda esta información en un programa?</a:t>
            </a:r>
          </a:p>
          <a:p>
            <a:pPr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¿Conoces alguna forma para reducir el número de variables a utilizar?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809647F-D659-2767-D73E-6BCB948373E3}"/>
              </a:ext>
            </a:extLst>
          </p:cNvPr>
          <p:cNvGrpSpPr/>
          <p:nvPr/>
        </p:nvGrpSpPr>
        <p:grpSpPr>
          <a:xfrm>
            <a:off x="7912604" y="684558"/>
            <a:ext cx="2988297" cy="5854830"/>
            <a:chOff x="7912604" y="618569"/>
            <a:chExt cx="2988297" cy="585483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2255426-B56C-974A-A543-A81D4064E8A4}"/>
                </a:ext>
              </a:extLst>
            </p:cNvPr>
            <p:cNvSpPr/>
            <p:nvPr/>
          </p:nvSpPr>
          <p:spPr>
            <a:xfrm>
              <a:off x="8124707" y="872143"/>
              <a:ext cx="2545237" cy="5347682"/>
            </a:xfrm>
            <a:prstGeom prst="roundRect">
              <a:avLst>
                <a:gd name="adj" fmla="val 12397"/>
              </a:avLst>
            </a:prstGeom>
            <a:solidFill>
              <a:srgbClr val="01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433C9E9-EB5E-F0CF-0E07-E5C085F5B7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648" r="24312"/>
            <a:stretch/>
          </p:blipFill>
          <p:spPr>
            <a:xfrm>
              <a:off x="7912604" y="618569"/>
              <a:ext cx="2988297" cy="585483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563D5A5-8031-D3E6-ACCA-EC723E63A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20035" y="908836"/>
              <a:ext cx="2373434" cy="5274297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2AF3303-4E64-5C14-FEC7-C5CF31C9889E}"/>
              </a:ext>
            </a:extLst>
          </p:cNvPr>
          <p:cNvSpPr/>
          <p:nvPr/>
        </p:nvSpPr>
        <p:spPr>
          <a:xfrm>
            <a:off x="0" y="5850194"/>
            <a:ext cx="12192000" cy="10078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1FBA0-0CED-4DB2-9F90-291CADA8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864" y="429863"/>
            <a:ext cx="10627937" cy="785528"/>
          </a:xfrm>
        </p:spPr>
        <p:txBody>
          <a:bodyPr/>
          <a:lstStyle/>
          <a:p>
            <a:r>
              <a:rPr lang="es-ES" dirty="0"/>
              <a:t>Logro de aprendizaje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BAA4A-C973-4872-991F-677E20FF8B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8</a:t>
            </a:fld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37DCA-ED6E-428D-A48F-1565A2EA97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5865" y="1894788"/>
            <a:ext cx="4715320" cy="3629319"/>
          </a:xfrm>
        </p:spPr>
        <p:txBody>
          <a:bodyPr/>
          <a:lstStyle/>
          <a:p>
            <a:pPr marL="50800" indent="0">
              <a:lnSpc>
                <a:spcPct val="100000"/>
              </a:lnSpc>
              <a:buNone/>
            </a:pPr>
            <a:r>
              <a:rPr lang="es-ES" dirty="0">
                <a:solidFill>
                  <a:srgbClr val="00B050"/>
                </a:solidFill>
              </a:rPr>
              <a:t>Al finalizar la sesión</a:t>
            </a:r>
            <a:r>
              <a:rPr lang="es-ES" dirty="0"/>
              <a:t>, </a:t>
            </a:r>
            <a:r>
              <a:rPr lang="es-ES" dirty="0">
                <a:solidFill>
                  <a:schemeClr val="accent2"/>
                </a:solidFill>
              </a:rPr>
              <a:t>el estudiante</a:t>
            </a:r>
            <a:r>
              <a:rPr lang="es-ES" dirty="0"/>
              <a:t> </a:t>
            </a:r>
            <a:r>
              <a:rPr lang="es-ES" dirty="0">
                <a:solidFill>
                  <a:schemeClr val="accent5"/>
                </a:solidFill>
              </a:rPr>
              <a:t>reconoce</a:t>
            </a:r>
            <a:r>
              <a:rPr lang="es-ES" dirty="0"/>
              <a:t> </a:t>
            </a:r>
            <a:r>
              <a:rPr lang="es-ES" dirty="0">
                <a:solidFill>
                  <a:schemeClr val="accent4"/>
                </a:solidFill>
              </a:rPr>
              <a:t>qué son los arreglos </a:t>
            </a:r>
            <a:r>
              <a:rPr lang="es-ES" dirty="0">
                <a:solidFill>
                  <a:srgbClr val="D3052C"/>
                </a:solidFill>
              </a:rPr>
              <a:t>mediante la realización de actividades </a:t>
            </a:r>
            <a:r>
              <a:rPr lang="es-ES" dirty="0">
                <a:solidFill>
                  <a:srgbClr val="7030A0"/>
                </a:solidFill>
              </a:rPr>
              <a:t>para utilizarlos como medio de almacenamiento de datos.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ADFA50-2D5F-464F-91EF-0F1911F9CA8D}"/>
              </a:ext>
            </a:extLst>
          </p:cNvPr>
          <p:cNvSpPr txBox="1"/>
          <p:nvPr/>
        </p:nvSpPr>
        <p:spPr>
          <a:xfrm>
            <a:off x="126748" y="6376940"/>
            <a:ext cx="10583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3"/>
                </a:solidFill>
              </a:rPr>
              <a:t>Imagen </a:t>
            </a:r>
            <a:r>
              <a:rPr lang="en-US" sz="900" dirty="0" err="1">
                <a:solidFill>
                  <a:schemeClr val="accent3"/>
                </a:solidFill>
              </a:rPr>
              <a:t>obtenida</a:t>
            </a:r>
            <a:r>
              <a:rPr lang="en-US" sz="900" dirty="0">
                <a:solidFill>
                  <a:schemeClr val="accent3"/>
                </a:solidFill>
              </a:rPr>
              <a:t> de:</a:t>
            </a:r>
            <a:br>
              <a:rPr lang="en-US" sz="900" dirty="0">
                <a:solidFill>
                  <a:schemeClr val="accent3"/>
                </a:solidFill>
              </a:rPr>
            </a:br>
            <a:r>
              <a:rPr lang="en-US" sz="900" dirty="0">
                <a:solidFill>
                  <a:schemeClr val="accent3"/>
                </a:solidFill>
              </a:rPr>
              <a:t>https://www.pngmart.com/files/21/Book-PNG-Photos.png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604D54-ECF5-DDCE-515E-887F2AFEE5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59"/>
          <a:stretch/>
        </p:blipFill>
        <p:spPr>
          <a:xfrm>
            <a:off x="6750817" y="-136525"/>
            <a:ext cx="5441183" cy="685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4817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" name="Table 44">
            <a:extLst>
              <a:ext uri="{FF2B5EF4-FFF2-40B4-BE49-F238E27FC236}">
                <a16:creationId xmlns:a16="http://schemas.microsoft.com/office/drawing/2014/main" id="{771CCAB1-4BEB-34B9-DED7-87F396EA0D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2127050"/>
              </p:ext>
            </p:extLst>
          </p:nvPr>
        </p:nvGraphicFramePr>
        <p:xfrm>
          <a:off x="7110679" y="3612547"/>
          <a:ext cx="2237388" cy="11441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9347">
                  <a:extLst>
                    <a:ext uri="{9D8B030D-6E8A-4147-A177-3AD203B41FA5}">
                      <a16:colId xmlns:a16="http://schemas.microsoft.com/office/drawing/2014/main" val="2392950375"/>
                    </a:ext>
                  </a:extLst>
                </a:gridCol>
                <a:gridCol w="559347">
                  <a:extLst>
                    <a:ext uri="{9D8B030D-6E8A-4147-A177-3AD203B41FA5}">
                      <a16:colId xmlns:a16="http://schemas.microsoft.com/office/drawing/2014/main" val="1007380184"/>
                    </a:ext>
                  </a:extLst>
                </a:gridCol>
                <a:gridCol w="559347">
                  <a:extLst>
                    <a:ext uri="{9D8B030D-6E8A-4147-A177-3AD203B41FA5}">
                      <a16:colId xmlns:a16="http://schemas.microsoft.com/office/drawing/2014/main" val="1224405878"/>
                    </a:ext>
                  </a:extLst>
                </a:gridCol>
                <a:gridCol w="559347">
                  <a:extLst>
                    <a:ext uri="{9D8B030D-6E8A-4147-A177-3AD203B41FA5}">
                      <a16:colId xmlns:a16="http://schemas.microsoft.com/office/drawing/2014/main" val="1495338661"/>
                    </a:ext>
                  </a:extLst>
                </a:gridCol>
              </a:tblGrid>
              <a:tr h="57208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0924757"/>
                  </a:ext>
                </a:extLst>
              </a:tr>
              <a:tr h="57208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79858"/>
                  </a:ext>
                </a:extLst>
              </a:tr>
            </a:tbl>
          </a:graphicData>
        </a:graphic>
      </p:graphicFrame>
      <p:graphicFrame>
        <p:nvGraphicFramePr>
          <p:cNvPr id="47" name="Table 47">
            <a:extLst>
              <a:ext uri="{FF2B5EF4-FFF2-40B4-BE49-F238E27FC236}">
                <a16:creationId xmlns:a16="http://schemas.microsoft.com/office/drawing/2014/main" id="{0316C308-349B-EF98-953B-2BF33DC1B8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8719350"/>
              </p:ext>
            </p:extLst>
          </p:nvPr>
        </p:nvGraphicFramePr>
        <p:xfrm>
          <a:off x="10760820" y="3605686"/>
          <a:ext cx="568624" cy="25450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8624">
                  <a:extLst>
                    <a:ext uri="{9D8B030D-6E8A-4147-A177-3AD203B41FA5}">
                      <a16:colId xmlns:a16="http://schemas.microsoft.com/office/drawing/2014/main" val="1461933630"/>
                    </a:ext>
                  </a:extLst>
                </a:gridCol>
              </a:tblGrid>
              <a:tr h="5090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356351"/>
                  </a:ext>
                </a:extLst>
              </a:tr>
              <a:tr h="5090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6063950"/>
                  </a:ext>
                </a:extLst>
              </a:tr>
              <a:tr h="5090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071022"/>
                  </a:ext>
                </a:extLst>
              </a:tr>
              <a:tr h="5090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186420"/>
                  </a:ext>
                </a:extLst>
              </a:tr>
              <a:tr h="50900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6337076"/>
                  </a:ext>
                </a:extLst>
              </a:tr>
            </a:tbl>
          </a:graphicData>
        </a:graphic>
      </p:graphicFrame>
      <p:graphicFrame>
        <p:nvGraphicFramePr>
          <p:cNvPr id="46" name="Table 46">
            <a:extLst>
              <a:ext uri="{FF2B5EF4-FFF2-40B4-BE49-F238E27FC236}">
                <a16:creationId xmlns:a16="http://schemas.microsoft.com/office/drawing/2014/main" id="{1B9FF887-9901-BF04-2AA1-CA9E89B4F4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331331"/>
              </p:ext>
            </p:extLst>
          </p:nvPr>
        </p:nvGraphicFramePr>
        <p:xfrm>
          <a:off x="9572655" y="3605686"/>
          <a:ext cx="980770" cy="16002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90385">
                  <a:extLst>
                    <a:ext uri="{9D8B030D-6E8A-4147-A177-3AD203B41FA5}">
                      <a16:colId xmlns:a16="http://schemas.microsoft.com/office/drawing/2014/main" val="784803660"/>
                    </a:ext>
                  </a:extLst>
                </a:gridCol>
                <a:gridCol w="490385">
                  <a:extLst>
                    <a:ext uri="{9D8B030D-6E8A-4147-A177-3AD203B41FA5}">
                      <a16:colId xmlns:a16="http://schemas.microsoft.com/office/drawing/2014/main" val="4105410040"/>
                    </a:ext>
                  </a:extLst>
                </a:gridCol>
              </a:tblGrid>
              <a:tr h="53342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83127" marR="83127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83127" marR="83127"/>
                </a:tc>
                <a:extLst>
                  <a:ext uri="{0D108BD9-81ED-4DB2-BD59-A6C34878D82A}">
                    <a16:rowId xmlns:a16="http://schemas.microsoft.com/office/drawing/2014/main" val="1477194083"/>
                  </a:ext>
                </a:extLst>
              </a:tr>
              <a:tr h="53342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83127" marR="83127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83127" marR="83127"/>
                </a:tc>
                <a:extLst>
                  <a:ext uri="{0D108BD9-81ED-4DB2-BD59-A6C34878D82A}">
                    <a16:rowId xmlns:a16="http://schemas.microsoft.com/office/drawing/2014/main" val="1807457485"/>
                  </a:ext>
                </a:extLst>
              </a:tr>
              <a:tr h="53342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83127" marR="83127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83127" marR="83127"/>
                </a:tc>
                <a:extLst>
                  <a:ext uri="{0D108BD9-81ED-4DB2-BD59-A6C34878D82A}">
                    <a16:rowId xmlns:a16="http://schemas.microsoft.com/office/drawing/2014/main" val="607450274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C2B7613-AEC1-4435-8375-CCB96C0E8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157" y="429863"/>
            <a:ext cx="10665643" cy="785528"/>
          </a:xfrm>
        </p:spPr>
        <p:txBody>
          <a:bodyPr/>
          <a:lstStyle/>
          <a:p>
            <a:r>
              <a:rPr lang="es-ES" dirty="0"/>
              <a:t>Utilidad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4C16D3-358F-4224-9D29-22D3C58B56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9</a:t>
            </a:fld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0B77D-CEBE-2C98-CAEE-95363F3396D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8158" y="1436914"/>
            <a:ext cx="6495068" cy="4782911"/>
          </a:xfrm>
        </p:spPr>
        <p:txBody>
          <a:bodyPr/>
          <a:lstStyle/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¿Cómo se encuentran originalmente los elementos mostrados?</a:t>
            </a:r>
          </a:p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¿Cómo han sido organizados?</a:t>
            </a:r>
          </a:p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¿Cuál es la finalidad de organizarlos?</a:t>
            </a:r>
          </a:p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¿Qué caracteriza a la nueva organización?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98B822-51C5-52A1-4285-E6E96F77F7EE}"/>
              </a:ext>
            </a:extLst>
          </p:cNvPr>
          <p:cNvSpPr txBox="1"/>
          <p:nvPr/>
        </p:nvSpPr>
        <p:spPr>
          <a:xfrm>
            <a:off x="838200" y="5439033"/>
            <a:ext cx="707154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buNone/>
            </a:pPr>
            <a:r>
              <a:rPr lang="en-US" sz="2800" b="1" dirty="0" err="1">
                <a:solidFill>
                  <a:srgbClr val="0E7D73"/>
                </a:solidFill>
                <a:latin typeface="Helvetica" pitchFamily="2" charset="0"/>
              </a:rPr>
              <a:t>Reconocer</a:t>
            </a:r>
            <a:r>
              <a:rPr lang="en-US" sz="2800" b="1" dirty="0">
                <a:latin typeface="Helvetica" pitchFamily="2" charset="0"/>
              </a:rPr>
              <a:t> </a:t>
            </a:r>
            <a:r>
              <a:rPr lang="en-US" sz="2800" b="1" dirty="0" err="1">
                <a:solidFill>
                  <a:srgbClr val="CC7832"/>
                </a:solidFill>
                <a:latin typeface="Helvetica" pitchFamily="2" charset="0"/>
              </a:rPr>
              <a:t>cómo</a:t>
            </a:r>
            <a:r>
              <a:rPr lang="en-US" sz="2800" b="1" dirty="0">
                <a:solidFill>
                  <a:srgbClr val="CC7832"/>
                </a:solidFill>
                <a:latin typeface="Helvetica" pitchFamily="2" charset="0"/>
              </a:rPr>
              <a:t> </a:t>
            </a:r>
            <a:r>
              <a:rPr lang="en-US" sz="2800" b="1" dirty="0" err="1">
                <a:solidFill>
                  <a:srgbClr val="CC7832"/>
                </a:solidFill>
                <a:latin typeface="Helvetica" pitchFamily="2" charset="0"/>
              </a:rPr>
              <a:t>almacenar</a:t>
            </a:r>
            <a:r>
              <a:rPr lang="en-US" sz="2800" b="1" dirty="0">
                <a:solidFill>
                  <a:srgbClr val="CC7832"/>
                </a:solidFill>
                <a:latin typeface="Helvetica" pitchFamily="2" charset="0"/>
              </a:rPr>
              <a:t> </a:t>
            </a:r>
            <a:r>
              <a:rPr lang="en-US" sz="2800" b="1" dirty="0" err="1">
                <a:solidFill>
                  <a:srgbClr val="CC7832"/>
                </a:solidFill>
                <a:latin typeface="Helvetica" pitchFamily="2" charset="0"/>
              </a:rPr>
              <a:t>datos</a:t>
            </a:r>
            <a:r>
              <a:rPr lang="en-US" sz="2800" b="1" dirty="0">
                <a:solidFill>
                  <a:srgbClr val="CC7832"/>
                </a:solidFill>
                <a:latin typeface="Helvetica" pitchFamily="2" charset="0"/>
              </a:rPr>
              <a:t> </a:t>
            </a:r>
            <a:r>
              <a:rPr lang="en-US" sz="2800" b="1" dirty="0" err="1">
                <a:latin typeface="Helvetica" pitchFamily="2" charset="0"/>
              </a:rPr>
              <a:t>en</a:t>
            </a:r>
            <a:r>
              <a:rPr lang="en-US" sz="2800" b="1" dirty="0">
                <a:latin typeface="Helvetica" pitchFamily="2" charset="0"/>
              </a:rPr>
              <a:t> </a:t>
            </a:r>
            <a:r>
              <a:rPr lang="en-US" sz="2800" b="1" dirty="0" err="1">
                <a:latin typeface="Helvetica" pitchFamily="2" charset="0"/>
              </a:rPr>
              <a:t>estructuras</a:t>
            </a:r>
            <a:r>
              <a:rPr lang="en-US" sz="2800" b="1" dirty="0">
                <a:latin typeface="Helvetica" pitchFamily="2" charset="0"/>
              </a:rPr>
              <a:t> lineales</a:t>
            </a:r>
            <a:endParaRPr lang="es-ES" sz="2800" b="1" dirty="0">
              <a:latin typeface="Helvetica" pitchFamily="2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C7F7461-8493-F09A-0383-CA3E993D1774}"/>
              </a:ext>
            </a:extLst>
          </p:cNvPr>
          <p:cNvGrpSpPr/>
          <p:nvPr/>
        </p:nvGrpSpPr>
        <p:grpSpPr>
          <a:xfrm>
            <a:off x="7852872" y="865723"/>
            <a:ext cx="3231624" cy="2255999"/>
            <a:chOff x="7852872" y="865723"/>
            <a:chExt cx="3231624" cy="225599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3013AE1-CC0F-F2A7-CDA9-E74D6FAFC514}"/>
                </a:ext>
              </a:extLst>
            </p:cNvPr>
            <p:cNvSpPr/>
            <p:nvPr/>
          </p:nvSpPr>
          <p:spPr>
            <a:xfrm>
              <a:off x="8184679" y="1430690"/>
              <a:ext cx="386498" cy="386498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0DD221-3DEC-141D-D4F0-59C8AE5F6289}"/>
                </a:ext>
              </a:extLst>
            </p:cNvPr>
            <p:cNvSpPr/>
            <p:nvPr/>
          </p:nvSpPr>
          <p:spPr>
            <a:xfrm>
              <a:off x="9254620" y="1237441"/>
              <a:ext cx="386498" cy="38649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2A89A9D-34C3-7446-9FAD-D711F73B6679}"/>
                </a:ext>
              </a:extLst>
            </p:cNvPr>
            <p:cNvSpPr/>
            <p:nvPr/>
          </p:nvSpPr>
          <p:spPr>
            <a:xfrm>
              <a:off x="10106961" y="1699355"/>
              <a:ext cx="386498" cy="386498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58F11A-E5CC-03AF-5824-FA6507F65AAC}"/>
                </a:ext>
              </a:extLst>
            </p:cNvPr>
            <p:cNvSpPr/>
            <p:nvPr/>
          </p:nvSpPr>
          <p:spPr>
            <a:xfrm>
              <a:off x="9047734" y="1716747"/>
              <a:ext cx="386498" cy="38649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A8B0EF4-0153-0FA4-5638-FA971D311852}"/>
                </a:ext>
              </a:extLst>
            </p:cNvPr>
            <p:cNvSpPr/>
            <p:nvPr/>
          </p:nvSpPr>
          <p:spPr>
            <a:xfrm>
              <a:off x="10523793" y="2612630"/>
              <a:ext cx="386498" cy="38649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42877BD-7568-FC4E-EBD3-6BB27F09EF04}"/>
                </a:ext>
              </a:extLst>
            </p:cNvPr>
            <p:cNvSpPr/>
            <p:nvPr/>
          </p:nvSpPr>
          <p:spPr>
            <a:xfrm>
              <a:off x="9641118" y="2735224"/>
              <a:ext cx="386498" cy="38649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3ABEF3FB-8F30-34C1-48C8-7FAC9260C0D2}"/>
                </a:ext>
              </a:extLst>
            </p:cNvPr>
            <p:cNvSpPr/>
            <p:nvPr/>
          </p:nvSpPr>
          <p:spPr>
            <a:xfrm>
              <a:off x="8145702" y="2357768"/>
              <a:ext cx="448338" cy="386498"/>
            </a:xfrm>
            <a:prstGeom prst="triangle">
              <a:avLst/>
            </a:prstGeom>
            <a:solidFill>
              <a:srgbClr val="1F60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7979B1DF-3506-53F9-5E45-973F3226DB9A}"/>
                </a:ext>
              </a:extLst>
            </p:cNvPr>
            <p:cNvSpPr/>
            <p:nvPr/>
          </p:nvSpPr>
          <p:spPr>
            <a:xfrm>
              <a:off x="8871358" y="2226132"/>
              <a:ext cx="448338" cy="38649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C3B116F2-B4C6-3137-293B-9092E9A4B8C2}"/>
                </a:ext>
              </a:extLst>
            </p:cNvPr>
            <p:cNvSpPr/>
            <p:nvPr/>
          </p:nvSpPr>
          <p:spPr>
            <a:xfrm>
              <a:off x="9615908" y="1659274"/>
              <a:ext cx="448338" cy="386498"/>
            </a:xfrm>
            <a:prstGeom prst="triangle">
              <a:avLst/>
            </a:prstGeom>
            <a:solidFill>
              <a:srgbClr val="C4A1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37CCB6A0-C42C-BB87-85E6-B331A3F145D0}"/>
                </a:ext>
              </a:extLst>
            </p:cNvPr>
            <p:cNvSpPr/>
            <p:nvPr/>
          </p:nvSpPr>
          <p:spPr>
            <a:xfrm>
              <a:off x="8708731" y="1173478"/>
              <a:ext cx="448338" cy="386498"/>
            </a:xfrm>
            <a:prstGeom prst="triangl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C52C5F6-07AD-7CBD-7F24-234A230B3A46}"/>
                </a:ext>
              </a:extLst>
            </p:cNvPr>
            <p:cNvSpPr/>
            <p:nvPr/>
          </p:nvSpPr>
          <p:spPr>
            <a:xfrm>
              <a:off x="10636158" y="1523498"/>
              <a:ext cx="448338" cy="386498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B486536-09FB-57E0-5A4A-98BCC99B9115}"/>
                </a:ext>
              </a:extLst>
            </p:cNvPr>
            <p:cNvSpPr/>
            <p:nvPr/>
          </p:nvSpPr>
          <p:spPr>
            <a:xfrm>
              <a:off x="8309905" y="865723"/>
              <a:ext cx="448338" cy="448338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C8FCCF9-389A-E5C6-AD36-7D0143236419}"/>
                </a:ext>
              </a:extLst>
            </p:cNvPr>
            <p:cNvSpPr/>
            <p:nvPr/>
          </p:nvSpPr>
          <p:spPr>
            <a:xfrm>
              <a:off x="8494841" y="1966690"/>
              <a:ext cx="448338" cy="44833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498AD4A-5DB3-B440-191A-ED5F4D4AAFA6}"/>
                </a:ext>
              </a:extLst>
            </p:cNvPr>
            <p:cNvSpPr/>
            <p:nvPr/>
          </p:nvSpPr>
          <p:spPr>
            <a:xfrm>
              <a:off x="7852872" y="1948325"/>
              <a:ext cx="448338" cy="4483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AE33DFF-4692-E8FE-073B-AA80FFD57989}"/>
                </a:ext>
              </a:extLst>
            </p:cNvPr>
            <p:cNvSpPr/>
            <p:nvPr/>
          </p:nvSpPr>
          <p:spPr>
            <a:xfrm>
              <a:off x="9392918" y="2215649"/>
              <a:ext cx="448338" cy="448338"/>
            </a:xfrm>
            <a:prstGeom prst="ellipse">
              <a:avLst/>
            </a:prstGeom>
            <a:solidFill>
              <a:srgbClr val="1F60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BE5ED3C-7F5D-F273-A17D-DE1EAD494080}"/>
                </a:ext>
              </a:extLst>
            </p:cNvPr>
            <p:cNvSpPr/>
            <p:nvPr/>
          </p:nvSpPr>
          <p:spPr>
            <a:xfrm>
              <a:off x="9882792" y="1146259"/>
              <a:ext cx="448338" cy="4483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E9433FA-ECD8-3454-29EF-77D2D974D3F2}"/>
                </a:ext>
              </a:extLst>
            </p:cNvPr>
            <p:cNvSpPr/>
            <p:nvPr/>
          </p:nvSpPr>
          <p:spPr>
            <a:xfrm>
              <a:off x="10492873" y="2045772"/>
              <a:ext cx="448338" cy="448338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1F621DB-63E4-F064-76C3-D5D7F75B2D2E}"/>
                </a:ext>
              </a:extLst>
            </p:cNvPr>
            <p:cNvSpPr/>
            <p:nvPr/>
          </p:nvSpPr>
          <p:spPr>
            <a:xfrm>
              <a:off x="9960747" y="2212715"/>
              <a:ext cx="448338" cy="4483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F9F6457-83E7-2CD5-0C19-000680DE4EEB}"/>
                </a:ext>
              </a:extLst>
            </p:cNvPr>
            <p:cNvSpPr/>
            <p:nvPr/>
          </p:nvSpPr>
          <p:spPr>
            <a:xfrm>
              <a:off x="10409085" y="1107474"/>
              <a:ext cx="448338" cy="44833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C474D45D-8597-DA19-0497-B7CC2DAF7AAD}"/>
              </a:ext>
            </a:extLst>
          </p:cNvPr>
          <p:cNvSpPr/>
          <p:nvPr/>
        </p:nvSpPr>
        <p:spPr>
          <a:xfrm>
            <a:off x="10110935" y="3691940"/>
            <a:ext cx="386498" cy="38649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356005-C86A-4E10-9960-36858F2D4240}"/>
              </a:ext>
            </a:extLst>
          </p:cNvPr>
          <p:cNvSpPr/>
          <p:nvPr/>
        </p:nvSpPr>
        <p:spPr>
          <a:xfrm>
            <a:off x="10110935" y="4216695"/>
            <a:ext cx="386498" cy="38649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BA09875-2B3C-855B-7D70-922909957379}"/>
              </a:ext>
            </a:extLst>
          </p:cNvPr>
          <p:cNvSpPr/>
          <p:nvPr/>
        </p:nvSpPr>
        <p:spPr>
          <a:xfrm>
            <a:off x="10110935" y="4729105"/>
            <a:ext cx="386498" cy="38649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EB4CE0F-BD2C-C92D-B4CE-1AB5A2D6F74B}"/>
              </a:ext>
            </a:extLst>
          </p:cNvPr>
          <p:cNvSpPr/>
          <p:nvPr/>
        </p:nvSpPr>
        <p:spPr>
          <a:xfrm>
            <a:off x="9628734" y="4216695"/>
            <a:ext cx="386498" cy="3864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6600D9-5EFF-E334-0CC1-C3B73393FC24}"/>
              </a:ext>
            </a:extLst>
          </p:cNvPr>
          <p:cNvSpPr/>
          <p:nvPr/>
        </p:nvSpPr>
        <p:spPr>
          <a:xfrm>
            <a:off x="9628734" y="3691940"/>
            <a:ext cx="386498" cy="3864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9BF30B-9A2B-4FFA-675B-316FC7ABE681}"/>
              </a:ext>
            </a:extLst>
          </p:cNvPr>
          <p:cNvSpPr/>
          <p:nvPr/>
        </p:nvSpPr>
        <p:spPr>
          <a:xfrm>
            <a:off x="9628734" y="4729105"/>
            <a:ext cx="386498" cy="3864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94635D3D-920E-5DD0-7FB9-EB136E26AAD8}"/>
              </a:ext>
            </a:extLst>
          </p:cNvPr>
          <p:cNvSpPr/>
          <p:nvPr/>
        </p:nvSpPr>
        <p:spPr>
          <a:xfrm>
            <a:off x="10825150" y="5672568"/>
            <a:ext cx="448338" cy="386498"/>
          </a:xfrm>
          <a:prstGeom prst="triangle">
            <a:avLst/>
          </a:prstGeom>
          <a:solidFill>
            <a:srgbClr val="1F60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31464C7F-5D1D-E747-9307-EF55C94C6970}"/>
              </a:ext>
            </a:extLst>
          </p:cNvPr>
          <p:cNvSpPr/>
          <p:nvPr/>
        </p:nvSpPr>
        <p:spPr>
          <a:xfrm>
            <a:off x="10825150" y="5173889"/>
            <a:ext cx="448338" cy="386498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FFC758DE-52AE-1164-8F12-AF006A036154}"/>
              </a:ext>
            </a:extLst>
          </p:cNvPr>
          <p:cNvSpPr/>
          <p:nvPr/>
        </p:nvSpPr>
        <p:spPr>
          <a:xfrm>
            <a:off x="10825150" y="4675211"/>
            <a:ext cx="448338" cy="386498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D8F41F07-BC09-67CA-2E41-B9E8A1BDA8D2}"/>
              </a:ext>
            </a:extLst>
          </p:cNvPr>
          <p:cNvSpPr/>
          <p:nvPr/>
        </p:nvSpPr>
        <p:spPr>
          <a:xfrm>
            <a:off x="10825150" y="3677855"/>
            <a:ext cx="448338" cy="386498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FDDC881-E324-D7A7-36D4-81839E6C28ED}"/>
              </a:ext>
            </a:extLst>
          </p:cNvPr>
          <p:cNvSpPr/>
          <p:nvPr/>
        </p:nvSpPr>
        <p:spPr>
          <a:xfrm>
            <a:off x="10825150" y="4176533"/>
            <a:ext cx="448338" cy="386498"/>
          </a:xfrm>
          <a:prstGeom prst="triangle">
            <a:avLst/>
          </a:prstGeom>
          <a:solidFill>
            <a:srgbClr val="C4A1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98E9AAF-7801-8E34-6CBB-7B93E5BCB120}"/>
              </a:ext>
            </a:extLst>
          </p:cNvPr>
          <p:cNvSpPr/>
          <p:nvPr/>
        </p:nvSpPr>
        <p:spPr>
          <a:xfrm>
            <a:off x="8291830" y="3680629"/>
            <a:ext cx="448338" cy="448338"/>
          </a:xfrm>
          <a:prstGeom prst="ellipse">
            <a:avLst/>
          </a:prstGeom>
          <a:solidFill>
            <a:srgbClr val="1F60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C34D435-9886-765D-685F-344666AA54DA}"/>
              </a:ext>
            </a:extLst>
          </p:cNvPr>
          <p:cNvSpPr/>
          <p:nvPr/>
        </p:nvSpPr>
        <p:spPr>
          <a:xfrm>
            <a:off x="8291830" y="4224791"/>
            <a:ext cx="448338" cy="44833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AB45E0D-742F-803D-A644-DCAF479968E8}"/>
              </a:ext>
            </a:extLst>
          </p:cNvPr>
          <p:cNvSpPr/>
          <p:nvPr/>
        </p:nvSpPr>
        <p:spPr>
          <a:xfrm>
            <a:off x="8848159" y="4224791"/>
            <a:ext cx="448338" cy="44833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9837DE5-99DA-1494-B334-46072F2BCF25}"/>
              </a:ext>
            </a:extLst>
          </p:cNvPr>
          <p:cNvSpPr/>
          <p:nvPr/>
        </p:nvSpPr>
        <p:spPr>
          <a:xfrm>
            <a:off x="7735502" y="3680629"/>
            <a:ext cx="448338" cy="448338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6751494-BDD6-2FD5-E252-44B9039BBB9D}"/>
              </a:ext>
            </a:extLst>
          </p:cNvPr>
          <p:cNvSpPr/>
          <p:nvPr/>
        </p:nvSpPr>
        <p:spPr>
          <a:xfrm>
            <a:off x="7735502" y="4224791"/>
            <a:ext cx="448338" cy="44833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B1DD7E1-DCEA-73ED-850B-190697296EC7}"/>
              </a:ext>
            </a:extLst>
          </p:cNvPr>
          <p:cNvSpPr/>
          <p:nvPr/>
        </p:nvSpPr>
        <p:spPr>
          <a:xfrm>
            <a:off x="7179174" y="4224791"/>
            <a:ext cx="448338" cy="44833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665EB8E-E157-1B39-780A-7A1AFA7422E3}"/>
              </a:ext>
            </a:extLst>
          </p:cNvPr>
          <p:cNvSpPr/>
          <p:nvPr/>
        </p:nvSpPr>
        <p:spPr>
          <a:xfrm>
            <a:off x="7179174" y="3680629"/>
            <a:ext cx="448338" cy="4483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40C4A1D9-3903-2C5C-29E3-93E3E74F6AB3}"/>
              </a:ext>
            </a:extLst>
          </p:cNvPr>
          <p:cNvSpPr/>
          <p:nvPr/>
        </p:nvSpPr>
        <p:spPr>
          <a:xfrm>
            <a:off x="8848159" y="3680629"/>
            <a:ext cx="448338" cy="44833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46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TemaUTP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1503</TotalTime>
  <Words>2986</Words>
  <Application>Microsoft Office PowerPoint</Application>
  <PresentationFormat>Widescreen</PresentationFormat>
  <Paragraphs>668</Paragraphs>
  <Slides>39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Arial Black</vt:lpstr>
      <vt:lpstr>Helvetica</vt:lpstr>
      <vt:lpstr>JetBrains Mono</vt:lpstr>
      <vt:lpstr>TemaUTP</vt:lpstr>
      <vt:lpstr>Taller de Programación</vt:lpstr>
      <vt:lpstr>Dudas de la clase anterior</vt:lpstr>
      <vt:lpstr>Dudas de la clase anterior</vt:lpstr>
      <vt:lpstr>Dudas de la clase anterior</vt:lpstr>
      <vt:lpstr>Dudas de la clase anterior</vt:lpstr>
      <vt:lpstr>Teoría de Arreglos</vt:lpstr>
      <vt:lpstr>Conocimientos previos</vt:lpstr>
      <vt:lpstr>Logro de aprendizaje</vt:lpstr>
      <vt:lpstr>Utilidad</vt:lpstr>
      <vt:lpstr>PowerPoint Presentation</vt:lpstr>
      <vt:lpstr>PowerPoint Presentation</vt:lpstr>
      <vt:lpstr>Introducción</vt:lpstr>
      <vt:lpstr>¿Qué es un Arreglo?</vt:lpstr>
      <vt:lpstr>Características</vt:lpstr>
      <vt:lpstr>PowerPoint Presentation</vt:lpstr>
      <vt:lpstr>¿Qué tipos de arreglos existen?</vt:lpstr>
      <vt:lpstr>Representación de los tipos de arreglos</vt:lpstr>
      <vt:lpstr>PowerPoint Presentation</vt:lpstr>
      <vt:lpstr>Características</vt:lpstr>
      <vt:lpstr>Representación</vt:lpstr>
      <vt:lpstr>Arreglos de 1 dimensión en Java</vt:lpstr>
      <vt:lpstr>Casos de aplicabilidad</vt:lpstr>
      <vt:lpstr>PowerPoint Presentation</vt:lpstr>
      <vt:lpstr>Declaración</vt:lpstr>
      <vt:lpstr>Creación de arreglos con “new”</vt:lpstr>
      <vt:lpstr>¿Qué sucede al crear un arreglo?</vt:lpstr>
      <vt:lpstr>Creación con inicializador</vt:lpstr>
      <vt:lpstr>Creación con inicialización. Ejemplos.</vt:lpstr>
      <vt:lpstr>Acceso y recorrido</vt:lpstr>
      <vt:lpstr>Acceso y recorrido</vt:lpstr>
      <vt:lpstr>PowerPoint Presentation</vt:lpstr>
      <vt:lpstr>Cuestionario</vt:lpstr>
      <vt:lpstr>Cuestionario</vt:lpstr>
      <vt:lpstr>Cuestionario</vt:lpstr>
      <vt:lpstr>Cuestionario</vt:lpstr>
      <vt:lpstr>Ejercicio</vt:lpstr>
      <vt:lpstr>Resumen de la sesión</vt:lpstr>
      <vt:lpstr>Bibliografía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UTP - Taller Programación - Semana 09-Sesión 17</dc:title>
  <dc:creator>jorgerodcas@hotmail.com</dc:creator>
  <cp:lastModifiedBy>Jorge Martín Rodríguez Castro</cp:lastModifiedBy>
  <cp:revision>131</cp:revision>
  <dcterms:modified xsi:type="dcterms:W3CDTF">2024-01-19T03:29:03Z</dcterms:modified>
</cp:coreProperties>
</file>